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8C599-9DC4-4643-B182-1AFC9145D3D2}" type="datetimeFigureOut">
              <a:rPr lang="en-CA" smtClean="0"/>
              <a:t>2020-01-10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1520A-9DB5-49EF-9473-DEB912F6CF8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721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1520A-9DB5-49EF-9473-DEB912F6CF8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74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9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1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263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4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6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58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93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5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3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3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1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5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8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1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3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1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15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150230"/>
            <a:ext cx="7429499" cy="1478570"/>
          </a:xfrm>
        </p:spPr>
        <p:txBody>
          <a:bodyPr>
            <a:normAutofit/>
          </a:bodyPr>
          <a:lstStyle/>
          <a:p>
            <a:r>
              <a:rPr lang="fr-FR" sz="3200" dirty="0"/>
              <a:t>Compétence 3: </a:t>
            </a:r>
            <a:r>
              <a:rPr lang="fr-FR" sz="3200" dirty="0" err="1"/>
              <a:t>describing</a:t>
            </a:r>
            <a:r>
              <a:rPr lang="fr-FR" sz="3200" dirty="0"/>
              <a:t> </a:t>
            </a:r>
            <a:r>
              <a:rPr lang="fr-FR" sz="3200" dirty="0" err="1"/>
              <a:t>your</a:t>
            </a:r>
            <a:r>
              <a:rPr lang="fr-FR" sz="3200" dirty="0"/>
              <a:t>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628800"/>
            <a:ext cx="7429499" cy="4824535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Use a phrase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FF0000"/>
                </a:solidFill>
              </a:rPr>
              <a:t>de</a:t>
            </a:r>
            <a:r>
              <a:rPr lang="fr-FR" sz="2400" dirty="0"/>
              <a:t> to </a:t>
            </a:r>
            <a:r>
              <a:rPr lang="fr-FR" sz="2400" dirty="0" err="1"/>
              <a:t>indicate</a:t>
            </a:r>
            <a:r>
              <a:rPr lang="fr-FR" sz="2400" dirty="0"/>
              <a:t> possession or </a:t>
            </a:r>
            <a:r>
              <a:rPr lang="fr-FR" sz="2400" dirty="0" err="1"/>
              <a:t>relationship</a:t>
            </a:r>
            <a:endParaRPr lang="fr-FR" sz="2400" dirty="0"/>
          </a:p>
          <a:p>
            <a:r>
              <a:rPr lang="fr-FR" sz="2400" dirty="0"/>
              <a:t>The possessive adjectives mon/ma/mes, ton/ta/tes, and son/sa/ses </a:t>
            </a:r>
            <a:r>
              <a:rPr lang="fr-FR" sz="2400" dirty="0" err="1"/>
              <a:t>agree</a:t>
            </a:r>
            <a:r>
              <a:rPr lang="fr-FR" sz="2400" dirty="0"/>
              <a:t> in </a:t>
            </a:r>
            <a:r>
              <a:rPr lang="fr-FR" sz="2400" dirty="0" err="1"/>
              <a:t>gender</a:t>
            </a:r>
            <a:r>
              <a:rPr lang="fr-FR" sz="2400" dirty="0"/>
              <a:t> and </a:t>
            </a:r>
            <a:r>
              <a:rPr lang="fr-FR" sz="2400" dirty="0" err="1"/>
              <a:t>number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noun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follows</a:t>
            </a:r>
            <a:r>
              <a:rPr lang="fr-FR" sz="2400" dirty="0"/>
              <a:t> </a:t>
            </a:r>
            <a:r>
              <a:rPr lang="fr-FR" sz="2400" dirty="0" err="1"/>
              <a:t>them</a:t>
            </a:r>
            <a:endParaRPr lang="fr-FR" sz="2400" dirty="0"/>
          </a:p>
          <a:p>
            <a:r>
              <a:rPr lang="fr-FR" sz="2400" dirty="0"/>
              <a:t>Use mon/ton/son </a:t>
            </a:r>
            <a:r>
              <a:rPr lang="fr-FR" sz="2400" dirty="0" err="1"/>
              <a:t>before</a:t>
            </a:r>
            <a:r>
              <a:rPr lang="fr-FR" sz="2400" dirty="0"/>
              <a:t> </a:t>
            </a:r>
            <a:r>
              <a:rPr lang="fr-FR" sz="2400" dirty="0" err="1"/>
              <a:t>feminine</a:t>
            </a:r>
            <a:r>
              <a:rPr lang="fr-FR" sz="2400" dirty="0"/>
              <a:t> </a:t>
            </a:r>
            <a:r>
              <a:rPr lang="fr-FR" sz="2400" dirty="0" err="1"/>
              <a:t>singular</a:t>
            </a:r>
            <a:r>
              <a:rPr lang="fr-FR" sz="2400" dirty="0"/>
              <a:t> </a:t>
            </a:r>
            <a:r>
              <a:rPr lang="fr-FR" sz="2400" dirty="0" err="1"/>
              <a:t>nouns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FF0000"/>
                </a:solidFill>
              </a:rPr>
              <a:t>that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begin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with</a:t>
            </a:r>
            <a:r>
              <a:rPr lang="fr-FR" sz="2400" dirty="0">
                <a:solidFill>
                  <a:srgbClr val="FF0000"/>
                </a:solidFill>
              </a:rPr>
              <a:t> a </a:t>
            </a:r>
            <a:r>
              <a:rPr lang="fr-FR" sz="2400" dirty="0" err="1">
                <a:solidFill>
                  <a:srgbClr val="FF0000"/>
                </a:solidFill>
              </a:rPr>
              <a:t>vowel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sound</a:t>
            </a:r>
            <a:endParaRPr lang="fr-FR" sz="2400" dirty="0">
              <a:solidFill>
                <a:srgbClr val="FF0000"/>
              </a:solidFill>
            </a:endParaRPr>
          </a:p>
          <a:p>
            <a:r>
              <a:rPr lang="fr-FR" sz="2400" dirty="0"/>
              <a:t>The use of the </a:t>
            </a:r>
            <a:r>
              <a:rPr lang="fr-FR" sz="2400" dirty="0" err="1"/>
              <a:t>forms</a:t>
            </a:r>
            <a:r>
              <a:rPr lang="fr-FR" sz="2400" dirty="0"/>
              <a:t> son/sa/ses </a:t>
            </a:r>
            <a:r>
              <a:rPr lang="fr-FR" sz="2400" dirty="0" err="1">
                <a:solidFill>
                  <a:srgbClr val="FF0000"/>
                </a:solidFill>
              </a:rPr>
              <a:t>depends</a:t>
            </a:r>
            <a:r>
              <a:rPr lang="fr-FR" sz="2400" dirty="0">
                <a:solidFill>
                  <a:srgbClr val="FF0000"/>
                </a:solidFill>
              </a:rPr>
              <a:t> on the </a:t>
            </a:r>
            <a:r>
              <a:rPr lang="fr-FR" sz="2400" dirty="0" err="1">
                <a:solidFill>
                  <a:srgbClr val="FF0000"/>
                </a:solidFill>
              </a:rPr>
              <a:t>gender</a:t>
            </a:r>
            <a:r>
              <a:rPr lang="fr-FR" sz="2400" dirty="0">
                <a:solidFill>
                  <a:srgbClr val="FF0000"/>
                </a:solidFill>
              </a:rPr>
              <a:t> and </a:t>
            </a:r>
            <a:r>
              <a:rPr lang="fr-FR" sz="2400" dirty="0" err="1">
                <a:solidFill>
                  <a:srgbClr val="FF0000"/>
                </a:solidFill>
              </a:rPr>
              <a:t>number</a:t>
            </a:r>
            <a:r>
              <a:rPr lang="fr-FR" sz="2400" dirty="0">
                <a:solidFill>
                  <a:srgbClr val="FF0000"/>
                </a:solidFill>
              </a:rPr>
              <a:t> of the </a:t>
            </a:r>
            <a:r>
              <a:rPr lang="fr-FR" sz="2400" dirty="0" err="1">
                <a:solidFill>
                  <a:srgbClr val="FF0000"/>
                </a:solidFill>
              </a:rPr>
              <a:t>object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possessed</a:t>
            </a:r>
            <a:r>
              <a:rPr lang="fr-FR" sz="2400" dirty="0">
                <a:solidFill>
                  <a:srgbClr val="FF0000"/>
                </a:solidFill>
              </a:rPr>
              <a:t>, not the </a:t>
            </a:r>
            <a:r>
              <a:rPr lang="fr-FR" sz="2400" dirty="0" err="1">
                <a:solidFill>
                  <a:srgbClr val="FF0000"/>
                </a:solidFill>
              </a:rPr>
              <a:t>person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who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owns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it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</a:p>
          <a:p>
            <a:r>
              <a:rPr lang="fr-FR" sz="2400" dirty="0" err="1"/>
              <a:t>Pg</a:t>
            </a:r>
            <a:r>
              <a:rPr lang="fr-FR" sz="2400" dirty="0"/>
              <a:t> 122 &amp;124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499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View charts on pages 122 and 124 for an overview of possessive adjectives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850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Possessive Adjectives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Possessive adjective forms (last 3):</a:t>
            </a:r>
          </a:p>
          <a:p>
            <a:r>
              <a:rPr lang="en-CA" sz="2400" b="1" dirty="0"/>
              <a:t>Notre/</a:t>
            </a:r>
            <a:r>
              <a:rPr lang="en-CA" sz="2400" b="1" dirty="0" err="1"/>
              <a:t>nos</a:t>
            </a:r>
            <a:r>
              <a:rPr lang="en-CA" sz="2400" b="1" dirty="0"/>
              <a:t> = our</a:t>
            </a:r>
          </a:p>
          <a:p>
            <a:r>
              <a:rPr lang="en-CA" sz="2400" b="1" dirty="0" err="1"/>
              <a:t>Votre</a:t>
            </a:r>
            <a:r>
              <a:rPr lang="en-CA" sz="2400" b="1" dirty="0"/>
              <a:t>/</a:t>
            </a:r>
            <a:r>
              <a:rPr lang="en-CA" sz="2400" b="1" dirty="0" err="1"/>
              <a:t>vos</a:t>
            </a:r>
            <a:r>
              <a:rPr lang="en-CA" sz="2400" b="1" dirty="0"/>
              <a:t> = your (pl., formal)</a:t>
            </a:r>
          </a:p>
          <a:p>
            <a:r>
              <a:rPr lang="en-CA" sz="2400" b="1" dirty="0" err="1"/>
              <a:t>Leur</a:t>
            </a:r>
            <a:r>
              <a:rPr lang="en-CA" sz="2400" b="1" dirty="0"/>
              <a:t>/</a:t>
            </a:r>
            <a:r>
              <a:rPr lang="en-CA" sz="2400" b="1" dirty="0" err="1"/>
              <a:t>leurs</a:t>
            </a:r>
            <a:r>
              <a:rPr lang="en-CA" sz="2400" b="1" dirty="0"/>
              <a:t> = their</a:t>
            </a:r>
          </a:p>
          <a:p>
            <a:endParaRPr lang="en-CA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75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Which Possessive Adjective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Use </a:t>
            </a:r>
            <a:r>
              <a:rPr lang="en-CA" sz="2400" b="1" dirty="0" err="1"/>
              <a:t>notre</a:t>
            </a:r>
            <a:r>
              <a:rPr lang="en-CA" sz="2400" b="1" dirty="0"/>
              <a:t>/</a:t>
            </a:r>
            <a:r>
              <a:rPr lang="en-CA" sz="2400" b="1" dirty="0" err="1"/>
              <a:t>votre</a:t>
            </a:r>
            <a:r>
              <a:rPr lang="en-CA" sz="2400" b="1" dirty="0"/>
              <a:t>/</a:t>
            </a:r>
            <a:r>
              <a:rPr lang="en-CA" sz="2400" b="1" dirty="0" err="1"/>
              <a:t>leur</a:t>
            </a:r>
            <a:r>
              <a:rPr lang="en-CA" sz="2400" b="1" dirty="0"/>
              <a:t> </a:t>
            </a:r>
            <a:r>
              <a:rPr lang="en-CA" sz="2400" dirty="0"/>
              <a:t>with any </a:t>
            </a:r>
            <a:r>
              <a:rPr lang="en-CA" sz="2400" b="1" dirty="0"/>
              <a:t>singular </a:t>
            </a:r>
            <a:r>
              <a:rPr lang="en-CA" sz="2400" dirty="0"/>
              <a:t>noun.</a:t>
            </a:r>
          </a:p>
          <a:p>
            <a:r>
              <a:rPr lang="en-CA" sz="2400" dirty="0"/>
              <a:t>Ex: </a:t>
            </a:r>
            <a:r>
              <a:rPr lang="en-CA" sz="2400" b="1" dirty="0"/>
              <a:t>Notre </a:t>
            </a:r>
            <a:r>
              <a:rPr lang="en-CA" sz="2400" dirty="0"/>
              <a:t>livre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Votre</a:t>
            </a:r>
            <a:r>
              <a:rPr lang="en-CA" sz="2400" b="1" dirty="0"/>
              <a:t> </a:t>
            </a:r>
            <a:r>
              <a:rPr lang="en-CA" sz="2400" dirty="0"/>
              <a:t>placard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Leur</a:t>
            </a:r>
            <a:r>
              <a:rPr lang="en-CA" sz="2400" b="1" dirty="0"/>
              <a:t> </a:t>
            </a:r>
            <a:r>
              <a:rPr lang="en-CA" sz="2400" dirty="0"/>
              <a:t>animal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1081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Which Possessive Adjective to use?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Use </a:t>
            </a:r>
            <a:r>
              <a:rPr lang="en-CA" sz="2400" b="1" dirty="0" err="1"/>
              <a:t>nos</a:t>
            </a:r>
            <a:r>
              <a:rPr lang="en-CA" sz="2400" b="1" dirty="0"/>
              <a:t>/</a:t>
            </a:r>
            <a:r>
              <a:rPr lang="en-CA" sz="2400" b="1" dirty="0" err="1"/>
              <a:t>vos</a:t>
            </a:r>
            <a:r>
              <a:rPr lang="en-CA" sz="2400" b="1" dirty="0"/>
              <a:t>/</a:t>
            </a:r>
            <a:r>
              <a:rPr lang="en-CA" sz="2400" b="1" dirty="0" err="1"/>
              <a:t>leurs</a:t>
            </a:r>
            <a:r>
              <a:rPr lang="en-CA" sz="2400" b="1" dirty="0"/>
              <a:t> </a:t>
            </a:r>
            <a:r>
              <a:rPr lang="en-CA" sz="2400" dirty="0"/>
              <a:t>with any </a:t>
            </a:r>
            <a:r>
              <a:rPr lang="en-CA" sz="2400" b="1" dirty="0"/>
              <a:t>plural </a:t>
            </a:r>
            <a:r>
              <a:rPr lang="en-CA" sz="2400" dirty="0"/>
              <a:t>noun.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Nos</a:t>
            </a:r>
            <a:r>
              <a:rPr lang="en-CA" sz="2400" b="1" dirty="0"/>
              <a:t> </a:t>
            </a:r>
            <a:r>
              <a:rPr lang="en-CA" sz="2400" dirty="0"/>
              <a:t>livres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Vos</a:t>
            </a:r>
            <a:r>
              <a:rPr lang="en-CA" sz="2400" b="1" dirty="0"/>
              <a:t> </a:t>
            </a:r>
            <a:r>
              <a:rPr lang="en-CA" sz="2400" dirty="0"/>
              <a:t>placards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Leurs</a:t>
            </a:r>
            <a:r>
              <a:rPr lang="en-CA" sz="2400" b="1" dirty="0"/>
              <a:t> </a:t>
            </a:r>
            <a:r>
              <a:rPr lang="en-CA" sz="2400" dirty="0"/>
              <a:t>animals.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15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Les couleurs (p.120)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49487"/>
            <a:ext cx="8640960" cy="3541714"/>
          </a:xfrm>
        </p:spPr>
        <p:txBody>
          <a:bodyPr>
            <a:normAutofit/>
          </a:bodyPr>
          <a:lstStyle/>
          <a:p>
            <a:r>
              <a:rPr lang="fr-FR" sz="2400" dirty="0" err="1"/>
              <a:t>Colors</a:t>
            </a:r>
            <a:r>
              <a:rPr lang="fr-FR" sz="2400" dirty="0"/>
              <a:t> </a:t>
            </a:r>
            <a:r>
              <a:rPr lang="fr-FR" sz="2400" dirty="0" err="1"/>
              <a:t>followed</a:t>
            </a:r>
            <a:r>
              <a:rPr lang="fr-FR" sz="2400" dirty="0"/>
              <a:t> by </a:t>
            </a:r>
            <a:r>
              <a:rPr lang="fr-FR" sz="2400" dirty="0" err="1"/>
              <a:t>noun</a:t>
            </a:r>
            <a:r>
              <a:rPr lang="fr-FR" sz="2400" dirty="0"/>
              <a:t> </a:t>
            </a:r>
            <a:r>
              <a:rPr lang="fr-FR" sz="2400" dirty="0" err="1"/>
              <a:t>agree</a:t>
            </a:r>
            <a:r>
              <a:rPr lang="fr-FR" sz="2400" dirty="0"/>
              <a:t> in </a:t>
            </a:r>
            <a:r>
              <a:rPr lang="fr-FR" sz="2400" dirty="0" err="1"/>
              <a:t>gender</a:t>
            </a:r>
            <a:r>
              <a:rPr lang="fr-FR" sz="2400" dirty="0"/>
              <a:t> and </a:t>
            </a:r>
            <a:r>
              <a:rPr lang="fr-FR" sz="2400" dirty="0" err="1"/>
              <a:t>number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FF0000"/>
                </a:solidFill>
              </a:rPr>
              <a:t>except</a:t>
            </a:r>
            <a:r>
              <a:rPr lang="fr-FR" sz="2400" dirty="0">
                <a:solidFill>
                  <a:srgbClr val="FF0000"/>
                </a:solidFill>
              </a:rPr>
              <a:t> orange &amp; marron (</a:t>
            </a:r>
            <a:r>
              <a:rPr lang="fr-FR" sz="2400" dirty="0" err="1">
                <a:solidFill>
                  <a:srgbClr val="FF0000"/>
                </a:solidFill>
              </a:rPr>
              <a:t>which</a:t>
            </a:r>
            <a:r>
              <a:rPr lang="fr-FR" sz="2400" dirty="0">
                <a:solidFill>
                  <a:srgbClr val="FF0000"/>
                </a:solidFill>
              </a:rPr>
              <a:t> are invariable, do NOT change)</a:t>
            </a:r>
          </a:p>
          <a:p>
            <a:r>
              <a:rPr lang="fr-FR" sz="2400" dirty="0">
                <a:solidFill>
                  <a:srgbClr val="FF0000"/>
                </a:solidFill>
              </a:rPr>
              <a:t>Invariable </a:t>
            </a:r>
            <a:r>
              <a:rPr lang="fr-FR" sz="2400" dirty="0" err="1">
                <a:solidFill>
                  <a:srgbClr val="FF0000"/>
                </a:solidFill>
              </a:rPr>
              <a:t>when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followed</a:t>
            </a:r>
            <a:r>
              <a:rPr lang="fr-FR" sz="2400" dirty="0">
                <a:solidFill>
                  <a:srgbClr val="FF0000"/>
                </a:solidFill>
              </a:rPr>
              <a:t> by adjectives </a:t>
            </a:r>
            <a:r>
              <a:rPr lang="fr-FR" sz="2400" dirty="0" err="1">
                <a:solidFill>
                  <a:srgbClr val="FF0000"/>
                </a:solidFill>
              </a:rPr>
              <a:t>such</a:t>
            </a:r>
            <a:r>
              <a:rPr lang="fr-FR" sz="2400" dirty="0">
                <a:solidFill>
                  <a:srgbClr val="FF0000"/>
                </a:solidFill>
              </a:rPr>
              <a:t> as : clair, fonc</a:t>
            </a:r>
            <a:r>
              <a:rPr lang="fr-FR" sz="2400" dirty="0">
                <a:solidFill>
                  <a:srgbClr val="FF0000"/>
                </a:solidFill>
                <a:latin typeface="Tw Cen MT" panose="020B0602020104020603" pitchFamily="34" charset="0"/>
              </a:rPr>
              <a:t>é, vif</a:t>
            </a:r>
          </a:p>
          <a:p>
            <a:r>
              <a:rPr lang="fr-FR" sz="2400" dirty="0">
                <a:latin typeface="Tw Cen MT" panose="020B0602020104020603" pitchFamily="34" charset="0"/>
              </a:rPr>
              <a:t>Jaune clair, jaune foncé, jaune vif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4325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Possession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In French, we use </a:t>
            </a:r>
            <a:r>
              <a:rPr lang="en-CA" sz="2400" b="1" dirty="0"/>
              <a:t>de</a:t>
            </a:r>
            <a:r>
              <a:rPr lang="en-CA" sz="2400" dirty="0"/>
              <a:t> rather than </a:t>
            </a:r>
            <a:r>
              <a:rPr lang="en-CA" sz="2400" b="1" dirty="0"/>
              <a:t>’s</a:t>
            </a:r>
            <a:r>
              <a:rPr lang="en-CA" sz="2400" b="1" i="1" dirty="0"/>
              <a:t> </a:t>
            </a:r>
            <a:r>
              <a:rPr lang="en-CA" sz="2400" dirty="0"/>
              <a:t>to mark possession.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sz="2400" dirty="0"/>
              <a:t>Ex: There’s Jean</a:t>
            </a:r>
            <a:r>
              <a:rPr lang="en-CA" sz="2400" b="1" dirty="0"/>
              <a:t>’s </a:t>
            </a:r>
            <a:r>
              <a:rPr lang="en-CA" sz="2400" dirty="0"/>
              <a:t>room. – </a:t>
            </a:r>
            <a:r>
              <a:rPr lang="fr-CA" sz="2400" dirty="0"/>
              <a:t>Voilà</a:t>
            </a:r>
            <a:r>
              <a:rPr lang="en-CA" sz="2400" dirty="0"/>
              <a:t> la </a:t>
            </a:r>
            <a:r>
              <a:rPr lang="en-CA" sz="2400" dirty="0" err="1"/>
              <a:t>chambre</a:t>
            </a:r>
            <a:r>
              <a:rPr lang="en-CA" sz="2400" dirty="0"/>
              <a:t> </a:t>
            </a:r>
            <a:r>
              <a:rPr lang="en-CA" sz="2400" b="1" dirty="0"/>
              <a:t>de</a:t>
            </a:r>
            <a:r>
              <a:rPr lang="en-CA" sz="2400" dirty="0"/>
              <a:t> 							    Jean.</a:t>
            </a:r>
          </a:p>
          <a:p>
            <a:pPr marL="0" indent="0">
              <a:buNone/>
            </a:pPr>
            <a:r>
              <a:rPr lang="en-CA" sz="2400" dirty="0"/>
              <a:t>Ex: That’s Jean</a:t>
            </a:r>
            <a:r>
              <a:rPr lang="en-CA" sz="2400" b="1" dirty="0"/>
              <a:t>’s </a:t>
            </a:r>
            <a:r>
              <a:rPr lang="en-CA" sz="2400" dirty="0"/>
              <a:t>cat. – </a:t>
            </a:r>
            <a:r>
              <a:rPr lang="en-CA" sz="2400" dirty="0" err="1"/>
              <a:t>C’est</a:t>
            </a:r>
            <a:r>
              <a:rPr lang="en-CA" sz="2400" dirty="0"/>
              <a:t> le chat </a:t>
            </a:r>
            <a:r>
              <a:rPr lang="en-CA" sz="2400" b="1" dirty="0"/>
              <a:t>de</a:t>
            </a:r>
            <a:r>
              <a:rPr lang="en-CA" sz="2400" dirty="0"/>
              <a:t> Jean.</a:t>
            </a:r>
          </a:p>
        </p:txBody>
      </p:sp>
    </p:spTree>
    <p:extLst>
      <p:ext uri="{BB962C8B-B14F-4D97-AF65-F5344CB8AC3E}">
        <p14:creationId xmlns:p14="http://schemas.microsoft.com/office/powerpoint/2010/main" val="417386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400" dirty="0"/>
              <a:t>As seen in</a:t>
            </a:r>
            <a:r>
              <a:rPr lang="fr-CA" sz="2400" dirty="0"/>
              <a:t> compétence </a:t>
            </a:r>
            <a:r>
              <a:rPr lang="en-CA" sz="2400" dirty="0"/>
              <a:t>2 (</a:t>
            </a:r>
            <a:r>
              <a:rPr lang="en-CA" sz="2400" dirty="0" err="1"/>
              <a:t>pg</a:t>
            </a:r>
            <a:r>
              <a:rPr lang="en-CA" sz="2400" dirty="0"/>
              <a:t> 118), </a:t>
            </a:r>
            <a:r>
              <a:rPr lang="en-CA" sz="2400" b="1" dirty="0"/>
              <a:t>de </a:t>
            </a:r>
            <a:r>
              <a:rPr lang="en-CA" sz="2400" dirty="0"/>
              <a:t>contracts with the articles </a:t>
            </a:r>
            <a:r>
              <a:rPr lang="en-CA" sz="2400" b="1" dirty="0"/>
              <a:t>le </a:t>
            </a:r>
            <a:r>
              <a:rPr lang="en-CA" sz="2400" dirty="0"/>
              <a:t>and </a:t>
            </a:r>
            <a:r>
              <a:rPr lang="en-CA" sz="2400" b="1" dirty="0"/>
              <a:t>les </a:t>
            </a:r>
            <a:r>
              <a:rPr lang="en-CA" sz="2400" dirty="0"/>
              <a:t>to form </a:t>
            </a:r>
            <a:r>
              <a:rPr lang="en-CA" sz="2400" b="1" dirty="0"/>
              <a:t>du </a:t>
            </a:r>
            <a:r>
              <a:rPr lang="en-CA" sz="2400" dirty="0"/>
              <a:t>and </a:t>
            </a:r>
            <a:r>
              <a:rPr lang="en-CA" sz="2400" b="1" dirty="0"/>
              <a:t>des.  </a:t>
            </a:r>
          </a:p>
          <a:p>
            <a:r>
              <a:rPr lang="en-CA" sz="2400" b="1" dirty="0"/>
              <a:t>De </a:t>
            </a:r>
            <a:r>
              <a:rPr lang="en-CA" sz="2400" dirty="0"/>
              <a:t>does not contract with </a:t>
            </a:r>
            <a:r>
              <a:rPr lang="en-CA" sz="2400" b="1" dirty="0"/>
              <a:t>la </a:t>
            </a:r>
            <a:r>
              <a:rPr lang="en-CA" sz="2400" dirty="0"/>
              <a:t>or</a:t>
            </a:r>
            <a:r>
              <a:rPr lang="en-CA" sz="2400" b="1" dirty="0"/>
              <a:t> l’.</a:t>
            </a:r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r>
              <a:rPr lang="en-CA" sz="2400" dirty="0"/>
              <a:t>Ex: Le livre </a:t>
            </a:r>
            <a:r>
              <a:rPr lang="en-CA" sz="2400" b="1" dirty="0"/>
              <a:t>de + le </a:t>
            </a:r>
            <a:r>
              <a:rPr lang="en-CA" sz="2400" dirty="0" err="1"/>
              <a:t>professeur</a:t>
            </a:r>
            <a:r>
              <a:rPr lang="en-CA" sz="2400" dirty="0"/>
              <a:t>. – Le livre </a:t>
            </a:r>
            <a:r>
              <a:rPr lang="en-CA" sz="2400" b="1" dirty="0"/>
              <a:t>du 						 	</a:t>
            </a:r>
            <a:r>
              <a:rPr lang="en-CA" sz="2400" dirty="0" err="1"/>
              <a:t>professeur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fr-CA" sz="2400" dirty="0"/>
              <a:t>Ex: Les livres </a:t>
            </a:r>
            <a:r>
              <a:rPr lang="fr-CA" sz="2400" b="1" dirty="0"/>
              <a:t>de + les </a:t>
            </a:r>
            <a:r>
              <a:rPr lang="fr-CA" sz="2400" dirty="0"/>
              <a:t>étudiants. – Les livres </a:t>
            </a:r>
            <a:r>
              <a:rPr lang="fr-CA" sz="2400" b="1" dirty="0"/>
              <a:t>des 						        </a:t>
            </a:r>
            <a:r>
              <a:rPr lang="fr-CA" sz="2400" dirty="0"/>
              <a:t>étudiants.</a:t>
            </a:r>
          </a:p>
          <a:p>
            <a:endParaRPr lang="en-CA" b="1" dirty="0"/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86437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Ex: Le </a:t>
            </a:r>
            <a:r>
              <a:rPr lang="fr-CA" sz="2400" dirty="0"/>
              <a:t>mur </a:t>
            </a:r>
            <a:r>
              <a:rPr lang="fr-CA" sz="2400" b="1" dirty="0"/>
              <a:t>de l’</a:t>
            </a:r>
            <a:r>
              <a:rPr lang="fr-CA" sz="2400" dirty="0"/>
              <a:t>appartement.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Ex: Le</a:t>
            </a:r>
            <a:r>
              <a:rPr lang="fr-CA" sz="2400" dirty="0"/>
              <a:t> mur </a:t>
            </a:r>
            <a:r>
              <a:rPr lang="en-CA" sz="2400" b="1" dirty="0"/>
              <a:t>de la </a:t>
            </a:r>
            <a:r>
              <a:rPr lang="en-CA" sz="2400" dirty="0"/>
              <a:t>cuisine.</a:t>
            </a:r>
          </a:p>
        </p:txBody>
      </p:sp>
    </p:spTree>
    <p:extLst>
      <p:ext uri="{BB962C8B-B14F-4D97-AF65-F5344CB8AC3E}">
        <p14:creationId xmlns:p14="http://schemas.microsoft.com/office/powerpoint/2010/main" val="244556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Possessive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Possessive adjectives agree in </a:t>
            </a:r>
            <a:r>
              <a:rPr lang="en-CA" sz="2400" b="1" dirty="0"/>
              <a:t>gender (masc./fem.) </a:t>
            </a:r>
            <a:r>
              <a:rPr lang="en-CA" sz="2400" dirty="0"/>
              <a:t>and </a:t>
            </a:r>
            <a:r>
              <a:rPr lang="en-CA" sz="2400" b="1" dirty="0"/>
              <a:t>number (sing./</a:t>
            </a:r>
            <a:r>
              <a:rPr lang="en-CA" sz="2400" b="1" dirty="0" err="1"/>
              <a:t>plur</a:t>
            </a:r>
            <a:r>
              <a:rPr lang="en-CA" sz="2400" b="1" dirty="0"/>
              <a:t>.) </a:t>
            </a:r>
            <a:r>
              <a:rPr lang="en-CA" sz="2400" dirty="0"/>
              <a:t>with the noun that follows them.</a:t>
            </a:r>
          </a:p>
          <a:p>
            <a:r>
              <a:rPr lang="en-CA" sz="2400" dirty="0"/>
              <a:t>Possessive adjective</a:t>
            </a:r>
            <a:r>
              <a:rPr lang="en-CA" sz="2400" b="1" dirty="0"/>
              <a:t> </a:t>
            </a:r>
            <a:r>
              <a:rPr lang="en-CA" sz="2400" dirty="0"/>
              <a:t>forms (first three):</a:t>
            </a:r>
          </a:p>
          <a:p>
            <a:r>
              <a:rPr lang="en-CA" sz="2400" b="1" dirty="0"/>
              <a:t>Mon/ma/</a:t>
            </a:r>
            <a:r>
              <a:rPr lang="en-CA" sz="2400" b="1" dirty="0" err="1"/>
              <a:t>mes</a:t>
            </a:r>
            <a:r>
              <a:rPr lang="en-CA" sz="2400" b="1" dirty="0"/>
              <a:t> = my</a:t>
            </a:r>
          </a:p>
          <a:p>
            <a:r>
              <a:rPr lang="en-CA" sz="2400" b="1" dirty="0"/>
              <a:t>Ton/ta/</a:t>
            </a:r>
            <a:r>
              <a:rPr lang="en-CA" sz="2400" b="1" dirty="0" err="1"/>
              <a:t>tes</a:t>
            </a:r>
            <a:r>
              <a:rPr lang="en-CA" sz="2400" b="1" dirty="0"/>
              <a:t> = your (</a:t>
            </a:r>
            <a:r>
              <a:rPr lang="en-CA" sz="2400" b="1" dirty="0" err="1"/>
              <a:t>sg</a:t>
            </a:r>
            <a:r>
              <a:rPr lang="en-CA" sz="2400" b="1" dirty="0"/>
              <a:t>., informal)</a:t>
            </a:r>
          </a:p>
          <a:p>
            <a:r>
              <a:rPr lang="en-CA" sz="2400" b="1" dirty="0"/>
              <a:t>Son/</a:t>
            </a:r>
            <a:r>
              <a:rPr lang="en-CA" sz="2400" b="1" dirty="0" err="1"/>
              <a:t>sa</a:t>
            </a:r>
            <a:r>
              <a:rPr lang="en-CA" sz="2400" b="1" dirty="0"/>
              <a:t>/</a:t>
            </a:r>
            <a:r>
              <a:rPr lang="en-CA" sz="2400" b="1" dirty="0" err="1"/>
              <a:t>ses</a:t>
            </a:r>
            <a:r>
              <a:rPr lang="en-CA" sz="2400" b="1" dirty="0"/>
              <a:t> = his, her, its</a:t>
            </a:r>
          </a:p>
        </p:txBody>
      </p:sp>
    </p:spTree>
    <p:extLst>
      <p:ext uri="{BB962C8B-B14F-4D97-AF65-F5344CB8AC3E}">
        <p14:creationId xmlns:p14="http://schemas.microsoft.com/office/powerpoint/2010/main" val="217157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Which Possessive Adjective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Use </a:t>
            </a:r>
            <a:r>
              <a:rPr lang="en-CA" sz="2400" b="1" dirty="0"/>
              <a:t>mon/ton/son </a:t>
            </a:r>
            <a:r>
              <a:rPr lang="en-CA" sz="2400" dirty="0"/>
              <a:t>with any </a:t>
            </a:r>
            <a:r>
              <a:rPr lang="en-CA" sz="2400" b="1" dirty="0"/>
              <a:t>masculine singular </a:t>
            </a:r>
            <a:r>
              <a:rPr lang="en-CA" sz="2400" dirty="0"/>
              <a:t>noun or any </a:t>
            </a:r>
            <a:r>
              <a:rPr lang="en-CA" sz="2400" b="1" dirty="0"/>
              <a:t>feminine singular </a:t>
            </a:r>
            <a:r>
              <a:rPr lang="en-CA" sz="2400" dirty="0"/>
              <a:t>noun</a:t>
            </a:r>
            <a:r>
              <a:rPr lang="en-CA" sz="2400" b="1" dirty="0"/>
              <a:t> </a:t>
            </a:r>
            <a:r>
              <a:rPr lang="en-CA" sz="2400" dirty="0"/>
              <a:t>starting with a </a:t>
            </a:r>
            <a:r>
              <a:rPr lang="en-CA" sz="2400" b="1" dirty="0"/>
              <a:t>vowel</a:t>
            </a:r>
            <a:r>
              <a:rPr lang="en-CA" sz="2400" dirty="0"/>
              <a:t>.</a:t>
            </a:r>
          </a:p>
          <a:p>
            <a:r>
              <a:rPr lang="en-CA" sz="2400" dirty="0"/>
              <a:t>Ex: </a:t>
            </a:r>
            <a:r>
              <a:rPr lang="en-CA" sz="2400" b="1" dirty="0"/>
              <a:t>Mon </a:t>
            </a:r>
            <a:r>
              <a:rPr lang="en-CA" sz="2400" dirty="0" err="1"/>
              <a:t>tapis</a:t>
            </a:r>
            <a:endParaRPr lang="en-CA" sz="2400" dirty="0"/>
          </a:p>
          <a:p>
            <a:r>
              <a:rPr lang="en-CA" sz="2400" dirty="0"/>
              <a:t>Ex: </a:t>
            </a:r>
            <a:r>
              <a:rPr lang="en-CA" sz="2400" b="1" dirty="0"/>
              <a:t>Ton </a:t>
            </a:r>
            <a:r>
              <a:rPr lang="en-CA" sz="2400" dirty="0" err="1"/>
              <a:t>ordinateur</a:t>
            </a:r>
            <a:endParaRPr lang="en-CA" sz="2400" dirty="0"/>
          </a:p>
          <a:p>
            <a:r>
              <a:rPr lang="en-CA" sz="2400" dirty="0"/>
              <a:t>Ex: </a:t>
            </a:r>
            <a:r>
              <a:rPr lang="en-CA" sz="2400" b="1" dirty="0"/>
              <a:t>Son </a:t>
            </a:r>
            <a:r>
              <a:rPr lang="fr-CA" sz="2400" dirty="0"/>
              <a:t>ami(e), </a:t>
            </a:r>
            <a:r>
              <a:rPr lang="fr-CA" sz="2400" b="1" dirty="0"/>
              <a:t>son </a:t>
            </a:r>
            <a:r>
              <a:rPr lang="fr-CA" sz="2400" dirty="0"/>
              <a:t>étagère</a:t>
            </a:r>
          </a:p>
        </p:txBody>
      </p:sp>
    </p:spTree>
    <p:extLst>
      <p:ext uri="{BB962C8B-B14F-4D97-AF65-F5344CB8AC3E}">
        <p14:creationId xmlns:p14="http://schemas.microsoft.com/office/powerpoint/2010/main" val="47064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Which Possessive Adjective to use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Use </a:t>
            </a:r>
            <a:r>
              <a:rPr lang="en-CA" sz="2400" b="1" dirty="0"/>
              <a:t>ma/ta/</a:t>
            </a:r>
            <a:r>
              <a:rPr lang="en-CA" sz="2400" b="1" dirty="0" err="1"/>
              <a:t>sa</a:t>
            </a:r>
            <a:r>
              <a:rPr lang="en-CA" sz="2400" b="1" dirty="0"/>
              <a:t> </a:t>
            </a:r>
            <a:r>
              <a:rPr lang="en-CA" sz="2400" dirty="0"/>
              <a:t>with any </a:t>
            </a:r>
            <a:r>
              <a:rPr lang="en-CA" sz="2400" b="1" dirty="0"/>
              <a:t>feminine singular </a:t>
            </a:r>
            <a:r>
              <a:rPr lang="en-CA" sz="2400" dirty="0"/>
              <a:t>noun starting with a </a:t>
            </a:r>
            <a:r>
              <a:rPr lang="en-CA" sz="2400" b="1" dirty="0"/>
              <a:t>consonant.</a:t>
            </a:r>
          </a:p>
          <a:p>
            <a:r>
              <a:rPr lang="en-CA" sz="2400" dirty="0"/>
              <a:t>Ex: </a:t>
            </a:r>
            <a:r>
              <a:rPr lang="en-CA" sz="2400" b="1" dirty="0"/>
              <a:t>Ma </a:t>
            </a:r>
            <a:r>
              <a:rPr lang="en-CA" sz="2400" dirty="0"/>
              <a:t>chaise</a:t>
            </a:r>
          </a:p>
          <a:p>
            <a:r>
              <a:rPr lang="en-CA" sz="2400" dirty="0"/>
              <a:t>Ex: </a:t>
            </a:r>
            <a:r>
              <a:rPr lang="en-CA" sz="2400" b="1" dirty="0"/>
              <a:t>Ta </a:t>
            </a:r>
            <a:r>
              <a:rPr lang="en-CA" sz="2400" dirty="0"/>
              <a:t>commode</a:t>
            </a:r>
          </a:p>
          <a:p>
            <a:r>
              <a:rPr lang="en-CA" sz="2400" dirty="0"/>
              <a:t>Ex: </a:t>
            </a:r>
            <a:r>
              <a:rPr lang="en-CA" sz="2400" b="1" dirty="0"/>
              <a:t>Sa </a:t>
            </a:r>
            <a:r>
              <a:rPr lang="en-CA" sz="2400" dirty="0" err="1"/>
              <a:t>maison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17144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Which Possessive Adjective to use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Use </a:t>
            </a:r>
            <a:r>
              <a:rPr lang="en-CA" sz="2400" b="1" dirty="0" err="1"/>
              <a:t>mes</a:t>
            </a:r>
            <a:r>
              <a:rPr lang="en-CA" sz="2400" b="1" dirty="0"/>
              <a:t>/</a:t>
            </a:r>
            <a:r>
              <a:rPr lang="en-CA" sz="2400" b="1" dirty="0" err="1"/>
              <a:t>tes</a:t>
            </a:r>
            <a:r>
              <a:rPr lang="en-CA" sz="2400" b="1" dirty="0"/>
              <a:t>/</a:t>
            </a:r>
            <a:r>
              <a:rPr lang="en-CA" sz="2400" b="1" dirty="0" err="1"/>
              <a:t>ses</a:t>
            </a:r>
            <a:r>
              <a:rPr lang="en-CA" sz="2400" b="1" dirty="0"/>
              <a:t> </a:t>
            </a:r>
            <a:r>
              <a:rPr lang="en-CA" sz="2400" dirty="0"/>
              <a:t>with any </a:t>
            </a:r>
            <a:r>
              <a:rPr lang="en-CA" sz="2400" b="1" dirty="0"/>
              <a:t>plural </a:t>
            </a:r>
            <a:r>
              <a:rPr lang="en-CA" sz="2400" dirty="0"/>
              <a:t>nouns.</a:t>
            </a:r>
          </a:p>
          <a:p>
            <a:pPr marL="0" indent="0">
              <a:buNone/>
            </a:pPr>
            <a:r>
              <a:rPr lang="en-CA" sz="2400" dirty="0"/>
              <a:t> 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Mes</a:t>
            </a:r>
            <a:r>
              <a:rPr lang="en-CA" sz="2400" b="1" dirty="0"/>
              <a:t> </a:t>
            </a:r>
            <a:r>
              <a:rPr lang="en-CA" sz="2400" dirty="0"/>
              <a:t>étagères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Tes</a:t>
            </a:r>
            <a:r>
              <a:rPr lang="en-CA" sz="2400" b="1" dirty="0"/>
              <a:t> </a:t>
            </a:r>
            <a:r>
              <a:rPr lang="en-CA" sz="2400" dirty="0"/>
              <a:t>bureaux</a:t>
            </a:r>
          </a:p>
          <a:p>
            <a:r>
              <a:rPr lang="en-CA" sz="2400" dirty="0"/>
              <a:t>Ex: </a:t>
            </a:r>
            <a:r>
              <a:rPr lang="en-CA" sz="2400" b="1" dirty="0" err="1"/>
              <a:t>Ses</a:t>
            </a:r>
            <a:r>
              <a:rPr lang="en-CA" sz="2400" b="1" dirty="0"/>
              <a:t> </a:t>
            </a:r>
            <a:r>
              <a:rPr lang="fr-CA" sz="2400" dirty="0"/>
              <a:t>fenêtres</a:t>
            </a:r>
          </a:p>
        </p:txBody>
      </p:sp>
    </p:spTree>
    <p:extLst>
      <p:ext uri="{BB962C8B-B14F-4D97-AF65-F5344CB8AC3E}">
        <p14:creationId xmlns:p14="http://schemas.microsoft.com/office/powerpoint/2010/main" val="3161890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8726</TotalTime>
  <Words>571</Words>
  <Application>Microsoft Office PowerPoint</Application>
  <PresentationFormat>Affichage à l'écran (4:3)</PresentationFormat>
  <Paragraphs>65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Circuit</vt:lpstr>
      <vt:lpstr>Compétence 3: describing your room</vt:lpstr>
      <vt:lpstr>Les couleurs (p.120)</vt:lpstr>
      <vt:lpstr>Possession</vt:lpstr>
      <vt:lpstr>Remember</vt:lpstr>
      <vt:lpstr>More examples</vt:lpstr>
      <vt:lpstr>Possessive Adjectives</vt:lpstr>
      <vt:lpstr>Which Possessive Adjective to use?</vt:lpstr>
      <vt:lpstr>Which Possessive Adjective to use (Cont.)</vt:lpstr>
      <vt:lpstr>Which Possessive Adjective to use (Cont.)</vt:lpstr>
      <vt:lpstr>Overview</vt:lpstr>
      <vt:lpstr>Possessive Adjectives Part 2</vt:lpstr>
      <vt:lpstr>Which Possessive Adjective to use?</vt:lpstr>
      <vt:lpstr>Which Possessive Adjective to use?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Possession</dc:title>
  <dc:creator>Jason</dc:creator>
  <cp:lastModifiedBy>Jason Cyr</cp:lastModifiedBy>
  <cp:revision>22</cp:revision>
  <dcterms:created xsi:type="dcterms:W3CDTF">2014-10-26T19:39:39Z</dcterms:created>
  <dcterms:modified xsi:type="dcterms:W3CDTF">2020-01-11T20:10:48Z</dcterms:modified>
</cp:coreProperties>
</file>