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7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94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14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13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17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30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4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59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2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31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54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2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Chapitre 1: </a:t>
            </a:r>
            <a:r>
              <a:rPr lang="fr-FR"/>
              <a:t>À L’Université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5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COMPÉTENCE 1: </a:t>
            </a:r>
            <a:r>
              <a:rPr lang="fr-FR" dirty="0" err="1"/>
              <a:t>Identifying</a:t>
            </a:r>
            <a:r>
              <a:rPr lang="fr-FR" dirty="0"/>
              <a:t> People and </a:t>
            </a:r>
            <a:r>
              <a:rPr lang="fr-FR" dirty="0" err="1"/>
              <a:t>Describing</a:t>
            </a:r>
            <a:r>
              <a:rPr lang="fr-FR" dirty="0"/>
              <a:t> </a:t>
            </a:r>
            <a:r>
              <a:rPr lang="fr-FR" dirty="0" err="1"/>
              <a:t>Appearance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265798"/>
          </a:xfrm>
        </p:spPr>
        <p:txBody>
          <a:bodyPr>
            <a:normAutofit/>
          </a:bodyPr>
          <a:lstStyle/>
          <a:p>
            <a:r>
              <a:rPr lang="fr-FR" dirty="0"/>
              <a:t>Les adjectifs et il est/elle est + adjectif ou c’est + </a:t>
            </a:r>
            <a:r>
              <a:rPr lang="fr-FR" dirty="0" err="1"/>
              <a:t>noun</a:t>
            </a:r>
            <a:r>
              <a:rPr lang="fr-FR" dirty="0"/>
              <a:t> </a:t>
            </a:r>
            <a:r>
              <a:rPr lang="fr-FR" dirty="0" err="1"/>
              <a:t>pg</a:t>
            </a:r>
            <a:r>
              <a:rPr lang="fr-FR" dirty="0"/>
              <a:t> 34</a:t>
            </a:r>
          </a:p>
          <a:p>
            <a:r>
              <a:rPr lang="fr-FR" dirty="0"/>
              <a:t>PRONONCIATION: Il est + adjectif/ Elle est + adjectif</a:t>
            </a:r>
          </a:p>
          <a:p>
            <a:pPr lvl="1"/>
            <a:r>
              <a:rPr lang="fr-FR" dirty="0" err="1"/>
              <a:t>When</a:t>
            </a:r>
            <a:r>
              <a:rPr lang="fr-FR" dirty="0"/>
              <a:t> the </a:t>
            </a:r>
            <a:r>
              <a:rPr lang="fr-FR" b="1" u="sng" dirty="0">
                <a:solidFill>
                  <a:srgbClr val="FF0000"/>
                </a:solidFill>
              </a:rPr>
              <a:t>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added</a:t>
            </a:r>
            <a:r>
              <a:rPr lang="fr-FR" dirty="0"/>
              <a:t> to </a:t>
            </a:r>
            <a:r>
              <a:rPr lang="fr-FR" dirty="0" err="1"/>
              <a:t>make</a:t>
            </a:r>
            <a:r>
              <a:rPr lang="fr-FR" dirty="0"/>
              <a:t> the </a:t>
            </a:r>
            <a:r>
              <a:rPr lang="fr-FR" dirty="0" err="1"/>
              <a:t>feminine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, the consonant </a:t>
            </a:r>
            <a:r>
              <a:rPr lang="fr-FR" dirty="0" err="1"/>
              <a:t>is</a:t>
            </a:r>
            <a:r>
              <a:rPr lang="fr-FR" dirty="0"/>
              <a:t> no longer final and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pronounced</a:t>
            </a:r>
            <a:r>
              <a:rPr lang="fr-FR" dirty="0"/>
              <a:t>.</a:t>
            </a:r>
          </a:p>
          <a:p>
            <a:pPr lvl="1"/>
            <a:r>
              <a:rPr lang="fr-FR" dirty="0" err="1"/>
              <a:t>When</a:t>
            </a:r>
            <a:r>
              <a:rPr lang="fr-FR" dirty="0"/>
              <a:t> a masculine adjective </a:t>
            </a:r>
            <a:r>
              <a:rPr lang="fr-FR" dirty="0" err="1"/>
              <a:t>form</a:t>
            </a:r>
            <a:r>
              <a:rPr lang="fr-FR" dirty="0"/>
              <a:t> ends in a </a:t>
            </a:r>
            <a:r>
              <a:rPr lang="fr-FR" dirty="0" err="1"/>
              <a:t>pronounced</a:t>
            </a:r>
            <a:r>
              <a:rPr lang="fr-FR" dirty="0"/>
              <a:t> final consonant, or in </a:t>
            </a:r>
            <a:r>
              <a:rPr lang="fr-FR" b="1" u="sng" dirty="0">
                <a:solidFill>
                  <a:srgbClr val="FF0000"/>
                </a:solidFill>
              </a:rPr>
              <a:t>e</a:t>
            </a:r>
            <a:r>
              <a:rPr lang="fr-FR" dirty="0"/>
              <a:t> or </a:t>
            </a:r>
            <a:r>
              <a:rPr lang="fr-FR" b="1" u="sng" dirty="0">
                <a:solidFill>
                  <a:srgbClr val="FF0000"/>
                </a:solidFill>
              </a:rPr>
              <a:t>é</a:t>
            </a:r>
            <a:r>
              <a:rPr lang="fr-FR" dirty="0"/>
              <a:t>, </a:t>
            </a:r>
            <a:r>
              <a:rPr lang="fr-FR" dirty="0" err="1"/>
              <a:t>however</a:t>
            </a:r>
            <a:r>
              <a:rPr lang="fr-FR" dirty="0"/>
              <a:t>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hear</a:t>
            </a:r>
            <a:r>
              <a:rPr lang="fr-FR" dirty="0"/>
              <a:t> no </a:t>
            </a:r>
            <a:r>
              <a:rPr lang="fr-FR" dirty="0" err="1"/>
              <a:t>difference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masculine and </a:t>
            </a:r>
            <a:r>
              <a:rPr lang="fr-FR" dirty="0" err="1"/>
              <a:t>feminine</a:t>
            </a:r>
            <a:r>
              <a:rPr lang="fr-FR" dirty="0"/>
              <a:t> </a:t>
            </a:r>
            <a:r>
              <a:rPr lang="fr-FR" dirty="0" err="1"/>
              <a:t>forms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The final </a:t>
            </a:r>
            <a:r>
              <a:rPr lang="fr-FR" b="1" u="sng" dirty="0">
                <a:solidFill>
                  <a:srgbClr val="FF0000"/>
                </a:solidFill>
              </a:rPr>
              <a:t>s</a:t>
            </a:r>
            <a:r>
              <a:rPr lang="fr-FR" dirty="0"/>
              <a:t> of </a:t>
            </a:r>
            <a:r>
              <a:rPr lang="fr-FR" dirty="0" err="1"/>
              <a:t>plurals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pronounced</a:t>
            </a:r>
            <a:r>
              <a:rPr lang="fr-FR" dirty="0"/>
              <a:t>, </a:t>
            </a:r>
            <a:r>
              <a:rPr lang="fr-FR" dirty="0" err="1"/>
              <a:t>nor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consonant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immediately</a:t>
            </a:r>
            <a:r>
              <a:rPr lang="fr-FR" dirty="0"/>
              <a:t> </a:t>
            </a:r>
            <a:r>
              <a:rPr lang="fr-FR" dirty="0" err="1"/>
              <a:t>precedes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, </a:t>
            </a:r>
            <a:r>
              <a:rPr lang="fr-FR" dirty="0" err="1"/>
              <a:t>unless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b="1" u="sng" dirty="0">
                <a:solidFill>
                  <a:srgbClr val="FF0000"/>
                </a:solidFill>
              </a:rPr>
              <a:t>c</a:t>
            </a:r>
            <a:r>
              <a:rPr lang="fr-FR" dirty="0"/>
              <a:t>, </a:t>
            </a:r>
            <a:r>
              <a:rPr lang="fr-FR" b="1" u="sng" dirty="0">
                <a:solidFill>
                  <a:srgbClr val="FF0000"/>
                </a:solidFill>
              </a:rPr>
              <a:t>r</a:t>
            </a:r>
            <a:r>
              <a:rPr lang="fr-FR" dirty="0"/>
              <a:t>, </a:t>
            </a:r>
            <a:r>
              <a:rPr lang="fr-FR" b="1" u="sng" dirty="0">
                <a:solidFill>
                  <a:srgbClr val="FF0000"/>
                </a:solidFill>
              </a:rPr>
              <a:t>f</a:t>
            </a:r>
            <a:r>
              <a:rPr lang="fr-FR" dirty="0"/>
              <a:t>, or </a:t>
            </a:r>
            <a:r>
              <a:rPr lang="fr-FR" b="1" u="sng" dirty="0">
                <a:solidFill>
                  <a:srgbClr val="FF0000"/>
                </a:solidFill>
              </a:rPr>
              <a:t>l</a:t>
            </a:r>
            <a:r>
              <a:rPr lang="fr-FR" dirty="0"/>
              <a:t>. The masculine plural </a:t>
            </a:r>
            <a:r>
              <a:rPr lang="fr-FR" dirty="0" err="1"/>
              <a:t>forms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like</a:t>
            </a:r>
            <a:r>
              <a:rPr lang="fr-FR" dirty="0"/>
              <a:t> the masculine </a:t>
            </a:r>
            <a:r>
              <a:rPr lang="fr-FR" dirty="0" err="1"/>
              <a:t>singular</a:t>
            </a:r>
            <a:r>
              <a:rPr lang="fr-FR" dirty="0"/>
              <a:t> </a:t>
            </a:r>
            <a:r>
              <a:rPr lang="fr-FR" dirty="0" err="1"/>
              <a:t>forms</a:t>
            </a:r>
            <a:r>
              <a:rPr lang="fr-FR" dirty="0"/>
              <a:t> and the </a:t>
            </a:r>
            <a:r>
              <a:rPr lang="fr-FR" dirty="0" err="1"/>
              <a:t>feminine</a:t>
            </a:r>
            <a:r>
              <a:rPr lang="fr-FR" dirty="0"/>
              <a:t> plural </a:t>
            </a:r>
            <a:r>
              <a:rPr lang="fr-FR" dirty="0" err="1"/>
              <a:t>forms</a:t>
            </a:r>
            <a:r>
              <a:rPr lang="fr-FR" dirty="0"/>
              <a:t> </a:t>
            </a:r>
            <a:r>
              <a:rPr lang="fr-FR" dirty="0" err="1"/>
              <a:t>sound</a:t>
            </a:r>
            <a:r>
              <a:rPr lang="fr-FR" dirty="0"/>
              <a:t> </a:t>
            </a:r>
            <a:r>
              <a:rPr lang="fr-FR" dirty="0" err="1"/>
              <a:t>like</a:t>
            </a:r>
            <a:r>
              <a:rPr lang="fr-FR" dirty="0"/>
              <a:t> the </a:t>
            </a:r>
            <a:r>
              <a:rPr lang="fr-FR" dirty="0" err="1"/>
              <a:t>feminine</a:t>
            </a:r>
            <a:r>
              <a:rPr lang="fr-FR" dirty="0"/>
              <a:t> </a:t>
            </a:r>
            <a:r>
              <a:rPr lang="fr-FR" dirty="0" err="1"/>
              <a:t>singular</a:t>
            </a:r>
            <a:r>
              <a:rPr lang="fr-FR" dirty="0"/>
              <a:t> </a:t>
            </a:r>
            <a:r>
              <a:rPr lang="fr-FR" dirty="0" err="1"/>
              <a:t>forms</a:t>
            </a:r>
            <a:r>
              <a:rPr lang="fr-FR" dirty="0"/>
              <a:t>. You must </a:t>
            </a:r>
            <a:r>
              <a:rPr lang="fr-FR" dirty="0" err="1"/>
              <a:t>pick</a:t>
            </a:r>
            <a:r>
              <a:rPr lang="fr-FR" dirty="0"/>
              <a:t> up the </a:t>
            </a:r>
            <a:r>
              <a:rPr lang="fr-FR" dirty="0" err="1"/>
              <a:t>plurality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context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077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264186"/>
            <a:ext cx="9520158" cy="1049235"/>
          </a:xfrm>
        </p:spPr>
        <p:txBody>
          <a:bodyPr/>
          <a:lstStyle/>
          <a:p>
            <a:r>
              <a:rPr lang="fr-FR" dirty="0"/>
              <a:t>Note importante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696" y="1431235"/>
            <a:ext cx="9520158" cy="4373218"/>
          </a:xfrm>
        </p:spPr>
        <p:txBody>
          <a:bodyPr>
            <a:normAutofit/>
          </a:bodyPr>
          <a:lstStyle/>
          <a:p>
            <a:r>
              <a:rPr lang="fr-FR" dirty="0"/>
              <a:t>C’est </a:t>
            </a:r>
            <a:r>
              <a:rPr lang="fr-FR" dirty="0">
                <a:solidFill>
                  <a:srgbClr val="FF0000"/>
                </a:solidFill>
              </a:rPr>
              <a:t>(He </a:t>
            </a:r>
            <a:r>
              <a:rPr lang="fr-FR" dirty="0" err="1">
                <a:solidFill>
                  <a:srgbClr val="FF0000"/>
                </a:solidFill>
              </a:rPr>
              <a:t>is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dirty="0" err="1">
                <a:solidFill>
                  <a:srgbClr val="FF0000"/>
                </a:solidFill>
              </a:rPr>
              <a:t>She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is</a:t>
            </a:r>
            <a:r>
              <a:rPr lang="fr-FR" dirty="0">
                <a:solidFill>
                  <a:srgbClr val="FF0000"/>
                </a:solidFill>
              </a:rPr>
              <a:t>, </a:t>
            </a:r>
            <a:r>
              <a:rPr lang="fr-FR" u="sng" dirty="0">
                <a:solidFill>
                  <a:srgbClr val="FF0000"/>
                </a:solidFill>
              </a:rPr>
              <a:t>It </a:t>
            </a:r>
            <a:r>
              <a:rPr lang="fr-FR" u="sng" dirty="0" err="1">
                <a:solidFill>
                  <a:srgbClr val="FF0000"/>
                </a:solidFill>
              </a:rPr>
              <a:t>is</a:t>
            </a:r>
            <a:r>
              <a:rPr lang="fr-FR" u="sng" dirty="0">
                <a:solidFill>
                  <a:srgbClr val="FF0000"/>
                </a:solidFill>
              </a:rPr>
              <a:t>/ This </a:t>
            </a:r>
            <a:r>
              <a:rPr lang="fr-FR" u="sng" dirty="0" err="1">
                <a:solidFill>
                  <a:srgbClr val="FF0000"/>
                </a:solidFill>
              </a:rPr>
              <a:t>is</a:t>
            </a:r>
            <a:r>
              <a:rPr lang="fr-FR" u="sng" dirty="0">
                <a:solidFill>
                  <a:srgbClr val="FF0000"/>
                </a:solidFill>
              </a:rPr>
              <a:t>/ That </a:t>
            </a:r>
            <a:r>
              <a:rPr lang="fr-FR" u="sng" dirty="0" err="1">
                <a:solidFill>
                  <a:srgbClr val="FF0000"/>
                </a:solidFill>
              </a:rPr>
              <a:t>is</a:t>
            </a:r>
            <a:r>
              <a:rPr lang="fr-FR" dirty="0">
                <a:solidFill>
                  <a:srgbClr val="FF0000"/>
                </a:solidFill>
              </a:rPr>
              <a:t>)</a:t>
            </a:r>
            <a:r>
              <a:rPr lang="fr-FR" dirty="0"/>
              <a:t>/ </a:t>
            </a:r>
            <a:r>
              <a:rPr lang="fr-FR" dirty="0">
                <a:solidFill>
                  <a:srgbClr val="FF0000"/>
                </a:solidFill>
              </a:rPr>
              <a:t>ce sont (</a:t>
            </a:r>
            <a:r>
              <a:rPr lang="fr-FR" dirty="0" err="1">
                <a:solidFill>
                  <a:srgbClr val="FF0000"/>
                </a:solidFill>
              </a:rPr>
              <a:t>They</a:t>
            </a:r>
            <a:r>
              <a:rPr lang="fr-FR" dirty="0">
                <a:solidFill>
                  <a:srgbClr val="FF0000"/>
                </a:solidFill>
              </a:rPr>
              <a:t> are/ </a:t>
            </a:r>
            <a:r>
              <a:rPr lang="fr-FR" dirty="0" err="1">
                <a:solidFill>
                  <a:srgbClr val="FF0000"/>
                </a:solidFill>
              </a:rPr>
              <a:t>these</a:t>
            </a:r>
            <a:r>
              <a:rPr lang="fr-FR" dirty="0">
                <a:solidFill>
                  <a:srgbClr val="FF0000"/>
                </a:solidFill>
              </a:rPr>
              <a:t> are/ </a:t>
            </a:r>
            <a:r>
              <a:rPr lang="fr-FR" dirty="0" err="1">
                <a:solidFill>
                  <a:srgbClr val="FF0000"/>
                </a:solidFill>
              </a:rPr>
              <a:t>those</a:t>
            </a:r>
            <a:r>
              <a:rPr lang="fr-FR" dirty="0">
                <a:solidFill>
                  <a:srgbClr val="FF0000"/>
                </a:solidFill>
              </a:rPr>
              <a:t> are) </a:t>
            </a:r>
            <a:r>
              <a:rPr lang="fr-FR" dirty="0"/>
              <a:t>– to </a:t>
            </a:r>
            <a:r>
              <a:rPr lang="fr-FR" dirty="0" err="1"/>
              <a:t>identify</a:t>
            </a:r>
            <a:r>
              <a:rPr lang="fr-FR" dirty="0"/>
              <a:t> people and </a:t>
            </a:r>
            <a:r>
              <a:rPr lang="fr-FR" dirty="0" err="1"/>
              <a:t>things</a:t>
            </a:r>
            <a:endParaRPr lang="fr-FR" dirty="0"/>
          </a:p>
          <a:p>
            <a:r>
              <a:rPr lang="fr-FR" dirty="0"/>
              <a:t>Il est, elle est/ Ils sont, Elles sont – to </a:t>
            </a:r>
            <a:r>
              <a:rPr lang="fr-FR" dirty="0" err="1"/>
              <a:t>describe</a:t>
            </a:r>
            <a:r>
              <a:rPr lang="fr-FR" dirty="0"/>
              <a:t> people or </a:t>
            </a:r>
            <a:r>
              <a:rPr lang="fr-FR" dirty="0" err="1"/>
              <a:t>things</a:t>
            </a:r>
            <a:r>
              <a:rPr lang="fr-FR" dirty="0"/>
              <a:t> (profession, </a:t>
            </a:r>
            <a:r>
              <a:rPr lang="fr-FR" dirty="0" err="1"/>
              <a:t>nationality</a:t>
            </a:r>
            <a:r>
              <a:rPr lang="fr-FR" dirty="0"/>
              <a:t>, religion or </a:t>
            </a:r>
            <a:r>
              <a:rPr lang="fr-FR" dirty="0" err="1"/>
              <a:t>prepositional</a:t>
            </a:r>
            <a:r>
              <a:rPr lang="fr-FR" dirty="0"/>
              <a:t> phrases –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someone</a:t>
            </a:r>
            <a:r>
              <a:rPr lang="fr-FR" dirty="0"/>
              <a:t>/ </a:t>
            </a:r>
            <a:r>
              <a:rPr lang="fr-FR" dirty="0" err="1"/>
              <a:t>something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or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)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433" y="3566974"/>
            <a:ext cx="8615174" cy="223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75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353945"/>
            <a:ext cx="9520158" cy="1049235"/>
          </a:xfrm>
        </p:spPr>
        <p:txBody>
          <a:bodyPr/>
          <a:lstStyle/>
          <a:p>
            <a:r>
              <a:rPr lang="fr-FR" dirty="0"/>
              <a:t>Adjectifs (</a:t>
            </a:r>
            <a:r>
              <a:rPr lang="fr-FR" dirty="0" err="1">
                <a:solidFill>
                  <a:srgbClr val="FF0000"/>
                </a:solidFill>
              </a:rPr>
              <a:t>usually</a:t>
            </a:r>
            <a:r>
              <a:rPr lang="fr-FR" dirty="0"/>
              <a:t> </a:t>
            </a:r>
            <a:r>
              <a:rPr lang="fr-FR" dirty="0" err="1"/>
              <a:t>placed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the </a:t>
            </a:r>
            <a:r>
              <a:rPr lang="fr-FR" dirty="0" err="1"/>
              <a:t>nouns</a:t>
            </a:r>
            <a:r>
              <a:rPr lang="fr-F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679" y="1696277"/>
            <a:ext cx="9520158" cy="4306957"/>
          </a:xfrm>
        </p:spPr>
        <p:txBody>
          <a:bodyPr>
            <a:normAutofit/>
          </a:bodyPr>
          <a:lstStyle/>
          <a:p>
            <a:r>
              <a:rPr lang="fr-FR" dirty="0"/>
              <a:t>To </a:t>
            </a:r>
            <a:r>
              <a:rPr lang="fr-FR" dirty="0" err="1"/>
              <a:t>make</a:t>
            </a:r>
            <a:r>
              <a:rPr lang="fr-FR" dirty="0"/>
              <a:t> the adjective </a:t>
            </a:r>
            <a:r>
              <a:rPr lang="fr-FR" b="1" dirty="0" err="1"/>
              <a:t>feminine</a:t>
            </a:r>
            <a:r>
              <a:rPr lang="fr-FR" dirty="0"/>
              <a:t> – </a:t>
            </a:r>
            <a:r>
              <a:rPr lang="fr-FR" dirty="0" err="1"/>
              <a:t>add</a:t>
            </a:r>
            <a:r>
              <a:rPr lang="fr-FR" dirty="0"/>
              <a:t> (e) </a:t>
            </a:r>
            <a:r>
              <a:rPr lang="fr-FR" dirty="0" err="1"/>
              <a:t>unless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already</a:t>
            </a:r>
            <a:r>
              <a:rPr lang="fr-FR" dirty="0"/>
              <a:t> ends in « e »</a:t>
            </a:r>
          </a:p>
          <a:p>
            <a:r>
              <a:rPr lang="fr-FR" dirty="0"/>
              <a:t>If the adjective ends in « é » - </a:t>
            </a:r>
            <a:r>
              <a:rPr lang="fr-FR" dirty="0" err="1"/>
              <a:t>add</a:t>
            </a:r>
            <a:r>
              <a:rPr lang="fr-FR" dirty="0"/>
              <a:t> (e)</a:t>
            </a:r>
          </a:p>
          <a:p>
            <a:r>
              <a:rPr lang="fr-FR" dirty="0"/>
              <a:t>To </a:t>
            </a:r>
            <a:r>
              <a:rPr lang="fr-FR" dirty="0" err="1"/>
              <a:t>make</a:t>
            </a:r>
            <a:r>
              <a:rPr lang="fr-FR" dirty="0"/>
              <a:t> the adjective </a:t>
            </a:r>
            <a:r>
              <a:rPr lang="fr-FR" b="1" dirty="0"/>
              <a:t>plural</a:t>
            </a:r>
            <a:r>
              <a:rPr lang="fr-FR" dirty="0"/>
              <a:t> – </a:t>
            </a:r>
            <a:r>
              <a:rPr lang="fr-FR" dirty="0" err="1"/>
              <a:t>add</a:t>
            </a:r>
            <a:r>
              <a:rPr lang="fr-FR" dirty="0"/>
              <a:t> (s) </a:t>
            </a:r>
            <a:r>
              <a:rPr lang="fr-FR" dirty="0" err="1"/>
              <a:t>unless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already</a:t>
            </a:r>
            <a:r>
              <a:rPr lang="fr-FR" dirty="0"/>
              <a:t> ends in  « s » or « x »</a:t>
            </a:r>
          </a:p>
          <a:p>
            <a:r>
              <a:rPr lang="fr-FR" dirty="0"/>
              <a:t>Plural </a:t>
            </a:r>
            <a:r>
              <a:rPr lang="fr-FR" dirty="0" err="1"/>
              <a:t>form</a:t>
            </a:r>
            <a:r>
              <a:rPr lang="fr-FR" dirty="0"/>
              <a:t>  for </a:t>
            </a:r>
            <a:r>
              <a:rPr lang="fr-FR" dirty="0" err="1"/>
              <a:t>feminine</a:t>
            </a:r>
            <a:r>
              <a:rPr lang="fr-FR" dirty="0"/>
              <a:t> adjectives – </a:t>
            </a:r>
            <a:r>
              <a:rPr lang="fr-FR" dirty="0" err="1"/>
              <a:t>add</a:t>
            </a:r>
            <a:r>
              <a:rPr lang="fr-FR" dirty="0"/>
              <a:t> (s) to the </a:t>
            </a:r>
            <a:r>
              <a:rPr lang="fr-FR" dirty="0" err="1"/>
              <a:t>feminine</a:t>
            </a:r>
            <a:r>
              <a:rPr lang="fr-FR" dirty="0"/>
              <a:t> </a:t>
            </a:r>
            <a:r>
              <a:rPr lang="fr-FR" dirty="0" err="1"/>
              <a:t>form</a:t>
            </a:r>
            <a:endParaRPr lang="fr-FR" dirty="0"/>
          </a:p>
          <a:p>
            <a:r>
              <a:rPr lang="fr-FR" dirty="0"/>
              <a:t>Adjectives </a:t>
            </a:r>
            <a:r>
              <a:rPr lang="fr-FR" dirty="0" err="1"/>
              <a:t>agree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gender</a:t>
            </a:r>
            <a:r>
              <a:rPr lang="fr-FR" dirty="0"/>
              <a:t> and </a:t>
            </a:r>
            <a:r>
              <a:rPr lang="fr-FR" dirty="0" err="1"/>
              <a:t>number</a:t>
            </a:r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Exception of 15 adjectives </a:t>
            </a:r>
            <a:r>
              <a:rPr lang="fr-FR" dirty="0" err="1">
                <a:solidFill>
                  <a:srgbClr val="FF0000"/>
                </a:solidFill>
              </a:rPr>
              <a:t>placed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before</a:t>
            </a:r>
            <a:r>
              <a:rPr lang="fr-FR" dirty="0">
                <a:solidFill>
                  <a:srgbClr val="FF0000"/>
                </a:solidFill>
              </a:rPr>
              <a:t> the </a:t>
            </a:r>
            <a:r>
              <a:rPr lang="fr-FR" dirty="0" err="1">
                <a:solidFill>
                  <a:srgbClr val="FF0000"/>
                </a:solidFill>
              </a:rPr>
              <a:t>nouns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4696" y="4682844"/>
            <a:ext cx="1447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beau (belle)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joli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(e)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87756" y="4682844"/>
            <a:ext cx="2160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jeune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vieux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vieille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nouveau (nouvelle)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59219" y="4682844"/>
            <a:ext cx="16590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bon (bonne)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mauvais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(e)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gentil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(le)</a:t>
            </a:r>
          </a:p>
        </p:txBody>
      </p:sp>
      <p:sp>
        <p:nvSpPr>
          <p:cNvPr id="7" name="Rectangle 6"/>
          <p:cNvSpPr/>
          <p:nvPr/>
        </p:nvSpPr>
        <p:spPr>
          <a:xfrm>
            <a:off x="7018296" y="4682844"/>
            <a:ext cx="14154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grand(e)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petit(e)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gros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(se)</a:t>
            </a:r>
          </a:p>
        </p:txBody>
      </p:sp>
      <p:sp>
        <p:nvSpPr>
          <p:cNvPr id="8" name="Rectangle 7"/>
          <p:cNvSpPr/>
          <p:nvPr/>
        </p:nvSpPr>
        <p:spPr>
          <a:xfrm>
            <a:off x="8433723" y="4682844"/>
            <a:ext cx="2311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autre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même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seul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(e)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(only)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premier (première)</a:t>
            </a:r>
          </a:p>
        </p:txBody>
      </p:sp>
    </p:spTree>
    <p:extLst>
      <p:ext uri="{BB962C8B-B14F-4D97-AF65-F5344CB8AC3E}">
        <p14:creationId xmlns:p14="http://schemas.microsoft.com/office/powerpoint/2010/main" val="91587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393701"/>
            <a:ext cx="9520158" cy="1049235"/>
          </a:xfrm>
        </p:spPr>
        <p:txBody>
          <a:bodyPr/>
          <a:lstStyle/>
          <a:p>
            <a:r>
              <a:rPr lang="fr-FR" dirty="0"/>
              <a:t>Changes in </a:t>
            </a:r>
            <a:r>
              <a:rPr lang="fr-FR" dirty="0" err="1"/>
              <a:t>endings</a:t>
            </a:r>
            <a:r>
              <a:rPr lang="fr-FR" dirty="0"/>
              <a:t> of adjectives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6" t="10243" r="3402" b="13368"/>
          <a:stretch/>
        </p:blipFill>
        <p:spPr bwMode="auto">
          <a:xfrm>
            <a:off x="1648651" y="1836003"/>
            <a:ext cx="4527065" cy="249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" t="6547" r="6428" b="14537"/>
          <a:stretch/>
        </p:blipFill>
        <p:spPr bwMode="auto">
          <a:xfrm>
            <a:off x="6696222" y="1836002"/>
            <a:ext cx="5190978" cy="238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4696" y="4725916"/>
            <a:ext cx="9520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Gentil in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feminine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form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–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gentil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Beau – bel, nouveau – nouvel, vieux – vieil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(masculin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singular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when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situated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before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a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vowel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noun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t>)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23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Changes in </a:t>
            </a:r>
            <a:r>
              <a:rPr lang="fr-FR" dirty="0" err="1"/>
              <a:t>endings</a:t>
            </a:r>
            <a:r>
              <a:rPr lang="fr-FR" dirty="0"/>
              <a:t> of adjectives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 t="6432" r="2330"/>
          <a:stretch/>
        </p:blipFill>
        <p:spPr bwMode="auto">
          <a:xfrm>
            <a:off x="1772529" y="1997612"/>
            <a:ext cx="7695027" cy="3404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74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 de grammaire/ vocabulaire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est…? –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…. </a:t>
            </a:r>
            <a:r>
              <a:rPr lang="fr-FR" dirty="0" err="1"/>
              <a:t>like</a:t>
            </a:r>
            <a:r>
              <a:rPr lang="fr-FR" dirty="0"/>
              <a:t>?</a:t>
            </a:r>
          </a:p>
          <a:p>
            <a:r>
              <a:rPr lang="fr-FR" dirty="0"/>
              <a:t>Sa, son, ses – </a:t>
            </a:r>
            <a:r>
              <a:rPr lang="fr-FR" dirty="0" err="1"/>
              <a:t>his</a:t>
            </a:r>
            <a:r>
              <a:rPr lang="fr-FR" dirty="0"/>
              <a:t>/</a:t>
            </a:r>
            <a:r>
              <a:rPr lang="fr-FR" dirty="0" err="1"/>
              <a:t>her</a:t>
            </a:r>
            <a:r>
              <a:rPr lang="fr-FR" dirty="0"/>
              <a:t>/</a:t>
            </a:r>
            <a:r>
              <a:rPr lang="fr-FR" dirty="0" err="1"/>
              <a:t>its</a:t>
            </a:r>
            <a:r>
              <a:rPr lang="fr-FR" dirty="0"/>
              <a:t> (Adjectif possessif)</a:t>
            </a:r>
          </a:p>
          <a:p>
            <a:r>
              <a:rPr lang="fr-FR" dirty="0"/>
              <a:t>Tu es d’où? – </a:t>
            </a:r>
            <a:r>
              <a:rPr lang="fr-FR" dirty="0" err="1"/>
              <a:t>Where</a:t>
            </a:r>
            <a:r>
              <a:rPr lang="fr-FR" dirty="0"/>
              <a:t> are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?</a:t>
            </a:r>
          </a:p>
          <a:p>
            <a:endParaRPr lang="fr-FR" dirty="0"/>
          </a:p>
          <a:p>
            <a:r>
              <a:rPr lang="fr-FR" b="1" u="sng" dirty="0"/>
              <a:t>Négation</a:t>
            </a:r>
            <a:r>
              <a:rPr lang="fr-FR" dirty="0"/>
              <a:t> -  Sujet + </a:t>
            </a:r>
            <a:r>
              <a:rPr lang="fr-FR" dirty="0">
                <a:solidFill>
                  <a:srgbClr val="FF0000"/>
                </a:solidFill>
              </a:rPr>
              <a:t>ne / n’</a:t>
            </a:r>
            <a:r>
              <a:rPr lang="fr-FR" dirty="0"/>
              <a:t> + Verbe + </a:t>
            </a:r>
            <a:r>
              <a:rPr lang="fr-FR" dirty="0">
                <a:solidFill>
                  <a:srgbClr val="FF0000"/>
                </a:solidFill>
              </a:rPr>
              <a:t>pas</a:t>
            </a:r>
            <a:r>
              <a:rPr lang="fr-FR" dirty="0"/>
              <a:t> </a:t>
            </a:r>
            <a:r>
              <a:rPr lang="fr-FR"/>
              <a:t>+ nom / activité</a:t>
            </a:r>
            <a:endParaRPr lang="fr-FR" dirty="0"/>
          </a:p>
          <a:p>
            <a:r>
              <a:rPr lang="fr-FR" dirty="0"/>
              <a:t>Ex: Ce ne sont pas mes frères. / Ce n’est pas mon chien.</a:t>
            </a:r>
          </a:p>
          <a:p>
            <a:r>
              <a:rPr lang="fr-FR" dirty="0"/>
              <a:t>Ex: Il ne fait pas beau.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520478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422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Gallery</vt:lpstr>
      <vt:lpstr>Chapitre 1: À L’Université </vt:lpstr>
      <vt:lpstr>COMPÉTENCE 1: Identifying People and Describing Appearance</vt:lpstr>
      <vt:lpstr>Note importante</vt:lpstr>
      <vt:lpstr>Adjectifs (usually placed after the nouns)</vt:lpstr>
      <vt:lpstr>Changes in endings of adjectives</vt:lpstr>
      <vt:lpstr>Changes in endings of adjectives</vt:lpstr>
      <vt:lpstr>Note de grammaire/ 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1: À L’Université </dc:title>
  <dc:creator>Jason Cyr</dc:creator>
  <cp:lastModifiedBy>Jason Cyr</cp:lastModifiedBy>
  <cp:revision>1</cp:revision>
  <dcterms:created xsi:type="dcterms:W3CDTF">2019-10-05T03:25:53Z</dcterms:created>
  <dcterms:modified xsi:type="dcterms:W3CDTF">2019-10-05T03:26:57Z</dcterms:modified>
</cp:coreProperties>
</file>