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0" r:id="rId3"/>
    <p:sldId id="281" r:id="rId4"/>
    <p:sldId id="282" r:id="rId5"/>
    <p:sldId id="283" r:id="rId6"/>
    <p:sldId id="259" r:id="rId7"/>
    <p:sldId id="284" r:id="rId8"/>
    <p:sldId id="257" r:id="rId9"/>
    <p:sldId id="258" r:id="rId10"/>
    <p:sldId id="261" r:id="rId11"/>
    <p:sldId id="262" r:id="rId12"/>
    <p:sldId id="264" r:id="rId13"/>
    <p:sldId id="265" r:id="rId14"/>
    <p:sldId id="266" r:id="rId15"/>
    <p:sldId id="267" r:id="rId16"/>
    <p:sldId id="263" r:id="rId17"/>
    <p:sldId id="268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6-09-21T20:52:42.64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13,'0'-4,"5"-2,1 4,5 4,0 4,3 9,4-1,3 3,4-1,-4 0,1-1,0-4,2 1,0 4,3-3,0 4,-5 1,-1 0,2 0,-5 2,0-3,2 1,-3 2,-4 3,-4 1,-5 1,-1 2,-3 1,0 0,4-4,1-2,5-5,1-1,2-1,5-6,3-3,3-2,2-2,2-2,0-1,0 0,1 0,-1 1,0 0,0-1,-5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6-09-21T20:52:39.46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704 0,'0'5,"-5"1,-1 5,0 5,-4-1,-4-1,-1-1,3 5,-1-3,2 2,-4 2,-1-1,0 0,-1-3,-3 1,-2-2,-2 1,2 3,-3-3,1 3,1 1,4 3,1-3,3 1,0-4,2 1,-2 2,3 2,2 3,-1-3,1-1,-2-3,-4 0,1 1,-3 3,-1-2,1 1,4 0,5 2,3 3,3 1,-2 1,-1 0,-4-3,-5-7,0-1,-1 1,-4 2,2 4,4-4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6-09-21T20:52:46.2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995 1,'0'5,"-9"10,-13 14,-12 9,-9 9,-12 14,-6 12,-2 7,1 9,-3 3,-1 1,6-8,6-2,5-12,2-8,10-10,1-5,7-6,8-5,3-9,6-5,-2-1,-2-5,2 0,-2 1,2 3,-2-2,3 0,-2 1,-2 3,0-3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6-09-21T20:52:48.71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1,'5'0,"6"0,6 0,5 5,3 5,2 2,1-1,-4 2,4 3,-4 4,-1 3,0 4,2-5,1-1,4 6,3 3,0 1,0 0,-2-1,-5 0,1-6,-3-3,-2-3,1 3,1-1,1 0,1 2,1 2,0-4,0 0,1-3,-5-1,4 2,1-1,1 0,0-2,0-4,0-4,-6 1,-1 1,0-3,-4 3,0 0,1 3,3 0,2 2,-4 3,1 0,0 0,-2 3,-1-2,2 0,2-2,-3 0,1-2,-4-4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5T22:30:21.69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1,'5'0,"6"0,6 0,5 4,3 5,2 2,1-2,-4 3,4 1,-4 5,-1 3,0 2,2-3,1-1,4 4,3 4,0 0,0 0,-2-1,-5 1,1-6,-3-2,-2-3,1 3,1-2,1 1,1 1,1 2,0-3,0 0,1-3,-5-1,4 2,1-1,1 0,0-2,0-4,0-2,-6 0,-1 0,0-2,-4 4,0-2,1 4,3 0,2 1,-4 4,1-2,0 1,-2 3,-1-2,2-1,2 0,-3-1,1-2,-4-3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5T22:30:56.0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995 1,'0'5,"-9"10,-13 14,-12 9,-9 9,-12 14,-6 12,-2 7,1 9,-3 3,-1 1,6-8,6-2,5-12,2-8,10-10,1-5,7-6,8-5,3-9,6-5,-2-1,-2-5,2 0,-2 1,2 3,-2-2,3 0,-2 1,-2 3,0-3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300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5" y="3531206"/>
            <a:ext cx="8561747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6" y="329309"/>
            <a:ext cx="4897311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3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55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5"/>
            <a:ext cx="1615743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5" y="883865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3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161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2"/>
            <a:ext cx="9440035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5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679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8648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1761069"/>
            <a:ext cx="9590551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2" y="3589879"/>
            <a:ext cx="9590551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8038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7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3" y="1732451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1881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4" y="1770324"/>
            <a:ext cx="5049897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661" y="1770324"/>
            <a:ext cx="5049897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9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6"/>
            <a:ext cx="4895331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9"/>
            <a:ext cx="4895331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191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941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5342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7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4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7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9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374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983" y="609923"/>
            <a:ext cx="4570861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609923"/>
            <a:ext cx="5232901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35638" y="743989"/>
            <a:ext cx="4220500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6" y="2439261"/>
            <a:ext cx="5232901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4444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94" y="540085"/>
            <a:ext cx="10208013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7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4956" y="695011"/>
            <a:ext cx="9714133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3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1284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3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2559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4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836612" y="87391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37812" y="293324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999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126944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6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723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3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12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86" y="1826045"/>
            <a:ext cx="3372061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751" y="1826045"/>
            <a:ext cx="3372061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620" y="1826045"/>
            <a:ext cx="3372061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3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3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70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4" y="4480369"/>
            <a:ext cx="3302337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9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7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478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2378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70" y="609601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601"/>
            <a:ext cx="7916872" cy="5181601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56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4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7"/>
            <a:ext cx="854999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5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83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891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1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8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165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51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71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5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79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0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4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3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1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6" y="3205493"/>
            <a:ext cx="3184989" cy="2248181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65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8" y="482172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5" y="1129513"/>
            <a:ext cx="5447840" cy="1830584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4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6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8"/>
            <a:ext cx="5440039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1" y="318642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68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4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7" y="804521"/>
            <a:ext cx="9520159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7" y="2015734"/>
            <a:ext cx="9520159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7" y="329309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43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3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51"/>
            <a:ext cx="10353763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02E1872-165E-485F-A6E5-D15564DED3AF}" type="datetimeFigureOut">
              <a:rPr lang="en-CA" smtClean="0"/>
              <a:t>2019-10-08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7" y="5883277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7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AAD330B-97D4-4EE8-9123-484112E0E6D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853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flepourlescurieux.fr/larticle-defini-et-larticle-indefini-en-francais-a1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COMPÉTENCE 2: </a:t>
            </a:r>
            <a:r>
              <a:rPr lang="fr-FR" dirty="0" err="1"/>
              <a:t>Describing</a:t>
            </a:r>
            <a:r>
              <a:rPr lang="fr-FR" dirty="0"/>
              <a:t> </a:t>
            </a:r>
            <a:r>
              <a:rPr lang="fr-FR" dirty="0" err="1"/>
              <a:t>Personality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pronoms sujets, le verbe être, la négation et d’autres adjectifs </a:t>
            </a:r>
            <a:r>
              <a:rPr lang="fr-FR" dirty="0" err="1"/>
              <a:t>pg</a:t>
            </a:r>
            <a:r>
              <a:rPr lang="fr-FR" dirty="0"/>
              <a:t> 40</a:t>
            </a:r>
          </a:p>
          <a:p>
            <a:r>
              <a:rPr lang="fr-FR" dirty="0"/>
              <a:t>Les Questions </a:t>
            </a:r>
            <a:r>
              <a:rPr lang="fr-FR" dirty="0" err="1"/>
              <a:t>pg</a:t>
            </a:r>
            <a:r>
              <a:rPr lang="fr-FR" dirty="0"/>
              <a:t> 42:</a:t>
            </a:r>
          </a:p>
          <a:p>
            <a:pPr lvl="1"/>
            <a:r>
              <a:rPr lang="fr-FR" dirty="0"/>
              <a:t>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ask</a:t>
            </a:r>
            <a:r>
              <a:rPr lang="fr-FR" dirty="0"/>
              <a:t> a question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rising</a:t>
            </a:r>
            <a:r>
              <a:rPr lang="fr-FR" dirty="0"/>
              <a:t> intonation. A </a:t>
            </a:r>
            <a:r>
              <a:rPr lang="fr-FR" dirty="0" err="1"/>
              <a:t>statement</a:t>
            </a:r>
            <a:r>
              <a:rPr lang="fr-FR" dirty="0"/>
              <a:t> </a:t>
            </a:r>
            <a:r>
              <a:rPr lang="fr-FR" dirty="0" err="1"/>
              <a:t>normally</a:t>
            </a:r>
            <a:r>
              <a:rPr lang="fr-FR" dirty="0"/>
              <a:t> has </a:t>
            </a:r>
            <a:r>
              <a:rPr lang="fr-FR" dirty="0" err="1"/>
              <a:t>falling</a:t>
            </a:r>
            <a:r>
              <a:rPr lang="fr-FR" dirty="0"/>
              <a:t> intonation.</a:t>
            </a:r>
          </a:p>
          <a:p>
            <a:pPr lvl="1"/>
            <a:r>
              <a:rPr lang="fr-FR" dirty="0"/>
              <a:t>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ask</a:t>
            </a:r>
            <a:r>
              <a:rPr lang="fr-FR" dirty="0"/>
              <a:t> a question by </a:t>
            </a:r>
            <a:r>
              <a:rPr lang="fr-FR" dirty="0" err="1"/>
              <a:t>placing</a:t>
            </a:r>
            <a:r>
              <a:rPr lang="fr-FR" dirty="0"/>
              <a:t> </a:t>
            </a:r>
            <a:r>
              <a:rPr lang="fr-FR" b="1" dirty="0"/>
              <a:t>est-ce que </a:t>
            </a:r>
            <a:r>
              <a:rPr lang="fr-FR" dirty="0" err="1"/>
              <a:t>before</a:t>
            </a:r>
            <a:r>
              <a:rPr lang="fr-FR" dirty="0"/>
              <a:t> the </a:t>
            </a:r>
            <a:r>
              <a:rPr lang="fr-FR" dirty="0" err="1"/>
              <a:t>subject</a:t>
            </a:r>
            <a:r>
              <a:rPr lang="fr-FR" dirty="0"/>
              <a:t> and the </a:t>
            </a:r>
            <a:r>
              <a:rPr lang="fr-FR" dirty="0" err="1"/>
              <a:t>verb</a:t>
            </a:r>
            <a:r>
              <a:rPr lang="fr-FR" dirty="0"/>
              <a:t> and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rising</a:t>
            </a:r>
            <a:r>
              <a:rPr lang="fr-FR" dirty="0"/>
              <a:t> intonation. Note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b="1" dirty="0"/>
              <a:t>que</a:t>
            </a:r>
            <a:r>
              <a:rPr lang="fr-FR" dirty="0"/>
              <a:t> </a:t>
            </a:r>
            <a:r>
              <a:rPr lang="fr-FR" dirty="0" err="1"/>
              <a:t>becomes</a:t>
            </a:r>
            <a:r>
              <a:rPr lang="fr-FR" dirty="0"/>
              <a:t> </a:t>
            </a:r>
            <a:r>
              <a:rPr lang="fr-FR" b="1" dirty="0"/>
              <a:t>qu’ 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vowel</a:t>
            </a:r>
            <a:r>
              <a:rPr lang="fr-FR" dirty="0"/>
              <a:t> </a:t>
            </a:r>
            <a:r>
              <a:rPr lang="fr-FR" dirty="0" err="1"/>
              <a:t>sounds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If </a:t>
            </a:r>
            <a:r>
              <a:rPr lang="fr-FR" dirty="0" err="1"/>
              <a:t>you</a:t>
            </a:r>
            <a:r>
              <a:rPr lang="fr-FR" dirty="0"/>
              <a:t> are </a:t>
            </a:r>
            <a:r>
              <a:rPr lang="fr-FR" dirty="0" err="1"/>
              <a:t>presuming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someone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probably</a:t>
            </a:r>
            <a:r>
              <a:rPr lang="fr-FR" dirty="0"/>
              <a:t> </a:t>
            </a:r>
            <a:r>
              <a:rPr lang="fr-FR" dirty="0" err="1"/>
              <a:t>answer</a:t>
            </a:r>
            <a:r>
              <a:rPr lang="fr-FR" dirty="0"/>
              <a:t> </a:t>
            </a:r>
            <a:r>
              <a:rPr lang="fr-FR" dirty="0" err="1"/>
              <a:t>yes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use </a:t>
            </a:r>
            <a:r>
              <a:rPr lang="fr-FR" dirty="0" err="1"/>
              <a:t>either</a:t>
            </a:r>
            <a:r>
              <a:rPr lang="fr-FR" dirty="0"/>
              <a:t> </a:t>
            </a:r>
            <a:r>
              <a:rPr lang="fr-FR" b="1" dirty="0"/>
              <a:t>n’est-ce pas? </a:t>
            </a:r>
            <a:r>
              <a:rPr lang="fr-FR" dirty="0"/>
              <a:t>(right?) or </a:t>
            </a:r>
            <a:r>
              <a:rPr lang="fr-FR" b="1" dirty="0"/>
              <a:t>non?</a:t>
            </a:r>
            <a:r>
              <a:rPr lang="fr-FR" dirty="0"/>
              <a:t> At the end of a question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rising</a:t>
            </a:r>
            <a:r>
              <a:rPr lang="fr-FR" dirty="0"/>
              <a:t> intonation.</a:t>
            </a:r>
          </a:p>
        </p:txBody>
      </p:sp>
    </p:spTree>
    <p:extLst>
      <p:ext uri="{BB962C8B-B14F-4D97-AF65-F5344CB8AC3E}">
        <p14:creationId xmlns:p14="http://schemas.microsoft.com/office/powerpoint/2010/main" val="17491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332657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/>
              <a:t>3) Directly before a </a:t>
            </a:r>
            <a:r>
              <a:rPr lang="en-CA" b="1" dirty="0"/>
              <a:t>plural </a:t>
            </a:r>
            <a:r>
              <a:rPr lang="en-CA" dirty="0"/>
              <a:t>adjective:</a:t>
            </a:r>
          </a:p>
          <a:p>
            <a:endParaRPr lang="en-CA" dirty="0"/>
          </a:p>
          <a:p>
            <a:r>
              <a:rPr lang="en-CA" dirty="0"/>
              <a:t>Use with list of adjectives that go </a:t>
            </a:r>
            <a:r>
              <a:rPr lang="en-CA" b="1" dirty="0"/>
              <a:t>before </a:t>
            </a:r>
            <a:r>
              <a:rPr lang="en-CA" dirty="0"/>
              <a:t>the noun (BAGS adjectives) – view page 48 (only plural forms)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Ex: Il y a </a:t>
            </a:r>
            <a:r>
              <a:rPr lang="en-CA" b="1" dirty="0"/>
              <a:t>de </a:t>
            </a:r>
            <a:r>
              <a:rPr lang="en-CA" b="1" dirty="0" err="1"/>
              <a:t>jeunes</a:t>
            </a:r>
            <a:r>
              <a:rPr lang="en-CA" b="1" dirty="0"/>
              <a:t> </a:t>
            </a:r>
            <a:r>
              <a:rPr lang="en-CA" dirty="0" err="1"/>
              <a:t>amis</a:t>
            </a:r>
            <a:r>
              <a:rPr lang="en-CA" dirty="0"/>
              <a:t>. VS Il y a </a:t>
            </a:r>
            <a:r>
              <a:rPr lang="en-CA" b="1" dirty="0"/>
              <a:t>des </a:t>
            </a:r>
            <a:r>
              <a:rPr lang="en-CA" dirty="0" err="1"/>
              <a:t>amis</a:t>
            </a:r>
            <a:r>
              <a:rPr lang="en-CA" dirty="0"/>
              <a:t> 							  </a:t>
            </a:r>
            <a:r>
              <a:rPr lang="en-CA" dirty="0" err="1"/>
              <a:t>sportifs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CA" b="1" dirty="0"/>
          </a:p>
          <a:p>
            <a:r>
              <a:rPr lang="en-CA" dirty="0"/>
              <a:t>Ex: Je </a:t>
            </a:r>
            <a:r>
              <a:rPr lang="en-CA" dirty="0" err="1"/>
              <a:t>fais</a:t>
            </a:r>
            <a:r>
              <a:rPr lang="en-CA" dirty="0"/>
              <a:t> </a:t>
            </a:r>
            <a:r>
              <a:rPr lang="en-CA" b="1" dirty="0"/>
              <a:t>de </a:t>
            </a:r>
            <a:r>
              <a:rPr lang="en-CA" b="1" dirty="0" err="1"/>
              <a:t>bons</a:t>
            </a:r>
            <a:r>
              <a:rPr lang="en-CA" b="1" dirty="0"/>
              <a:t> </a:t>
            </a:r>
            <a:r>
              <a:rPr lang="en-CA" dirty="0"/>
              <a:t>films. VS Je </a:t>
            </a:r>
            <a:r>
              <a:rPr lang="en-CA" dirty="0" err="1"/>
              <a:t>fais</a:t>
            </a:r>
            <a:r>
              <a:rPr lang="en-CA" dirty="0"/>
              <a:t> </a:t>
            </a:r>
            <a:r>
              <a:rPr lang="en-CA" b="1" dirty="0"/>
              <a:t>des </a:t>
            </a:r>
            <a:r>
              <a:rPr lang="en-CA" dirty="0"/>
              <a:t>films 						      </a:t>
            </a:r>
            <a:r>
              <a:rPr lang="fr-CA" dirty="0"/>
              <a:t>intéressants.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490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Alternate masculine singular form of </a:t>
            </a:r>
            <a:r>
              <a:rPr lang="en-CA" b="1" dirty="0"/>
              <a:t>“beau, nouveau, </a:t>
            </a:r>
            <a:r>
              <a:rPr lang="en-CA" b="1" dirty="0" err="1"/>
              <a:t>vieux</a:t>
            </a:r>
            <a:r>
              <a:rPr lang="en-CA" b="1" dirty="0"/>
              <a:t>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Masculine singular                  Masculine Singular                            (with consonant)	                   (with vowel/silent h)</a:t>
            </a:r>
          </a:p>
          <a:p>
            <a:endParaRPr lang="en-CA" dirty="0"/>
          </a:p>
          <a:p>
            <a:r>
              <a:rPr lang="en-CA" dirty="0"/>
              <a:t>un </a:t>
            </a:r>
            <a:r>
              <a:rPr lang="en-CA" b="1" dirty="0"/>
              <a:t>beau</a:t>
            </a:r>
            <a:r>
              <a:rPr lang="en-CA" dirty="0"/>
              <a:t> quartier		                 un </a:t>
            </a:r>
            <a:r>
              <a:rPr lang="en-CA" b="1" dirty="0"/>
              <a:t>bel </a:t>
            </a:r>
            <a:r>
              <a:rPr lang="en-CA" dirty="0" err="1"/>
              <a:t>ami</a:t>
            </a:r>
            <a:endParaRPr lang="en-CA" dirty="0"/>
          </a:p>
          <a:p>
            <a:r>
              <a:rPr lang="en-CA" dirty="0"/>
              <a:t>un </a:t>
            </a:r>
            <a:r>
              <a:rPr lang="en-CA" b="1" dirty="0"/>
              <a:t>nouveau</a:t>
            </a:r>
            <a:r>
              <a:rPr lang="en-CA" dirty="0"/>
              <a:t> quartier	                 un </a:t>
            </a:r>
            <a:r>
              <a:rPr lang="en-CA" b="1" dirty="0" err="1"/>
              <a:t>nouvel</a:t>
            </a:r>
            <a:r>
              <a:rPr lang="en-CA" b="1" dirty="0"/>
              <a:t> </a:t>
            </a:r>
            <a:r>
              <a:rPr lang="en-CA" dirty="0" err="1"/>
              <a:t>ami</a:t>
            </a:r>
            <a:endParaRPr lang="en-CA" dirty="0"/>
          </a:p>
          <a:p>
            <a:r>
              <a:rPr lang="en-CA" dirty="0"/>
              <a:t>un </a:t>
            </a:r>
            <a:r>
              <a:rPr lang="en-CA" b="1" dirty="0" err="1"/>
              <a:t>vieux</a:t>
            </a:r>
            <a:r>
              <a:rPr lang="en-CA" dirty="0"/>
              <a:t> quartier		                 un </a:t>
            </a:r>
            <a:r>
              <a:rPr lang="en-CA" b="1" dirty="0" err="1"/>
              <a:t>vieil</a:t>
            </a:r>
            <a:r>
              <a:rPr lang="en-CA" b="1" dirty="0"/>
              <a:t> </a:t>
            </a:r>
            <a:r>
              <a:rPr lang="en-CA" dirty="0" err="1"/>
              <a:t>ami</a:t>
            </a:r>
            <a:r>
              <a:rPr lang="en-CA" dirty="0"/>
              <a:t> / homme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For masculine plural forms, simply add an </a:t>
            </a:r>
            <a:r>
              <a:rPr lang="en-CA" b="1" dirty="0"/>
              <a:t>“s” </a:t>
            </a:r>
            <a:r>
              <a:rPr lang="en-CA" dirty="0"/>
              <a:t> to the masculine singular form.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Ex: De </a:t>
            </a:r>
            <a:r>
              <a:rPr lang="en-CA" b="1" dirty="0"/>
              <a:t>bels </a:t>
            </a:r>
            <a:r>
              <a:rPr lang="en-CA" dirty="0" err="1"/>
              <a:t>amis</a:t>
            </a:r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5128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260648"/>
            <a:ext cx="8229600" cy="6192688"/>
          </a:xfrm>
        </p:spPr>
        <p:txBody>
          <a:bodyPr/>
          <a:lstStyle/>
          <a:p>
            <a:r>
              <a:rPr lang="en-CA" dirty="0"/>
              <a:t>Feminine singular		Feminine plural	</a:t>
            </a:r>
          </a:p>
          <a:p>
            <a:endParaRPr lang="en-CA" dirty="0"/>
          </a:p>
          <a:p>
            <a:r>
              <a:rPr lang="en-CA" dirty="0" err="1"/>
              <a:t>une</a:t>
            </a:r>
            <a:r>
              <a:rPr lang="en-CA" dirty="0"/>
              <a:t> </a:t>
            </a:r>
            <a:r>
              <a:rPr lang="en-CA" b="1" dirty="0"/>
              <a:t>belle </a:t>
            </a:r>
            <a:r>
              <a:rPr lang="en-CA" dirty="0" err="1"/>
              <a:t>amie</a:t>
            </a:r>
            <a:r>
              <a:rPr lang="en-CA" dirty="0"/>
              <a:t>		de</a:t>
            </a:r>
            <a:r>
              <a:rPr lang="en-CA" b="1" dirty="0"/>
              <a:t> belles </a:t>
            </a:r>
            <a:r>
              <a:rPr lang="en-CA" dirty="0" err="1"/>
              <a:t>amies</a:t>
            </a:r>
            <a:endParaRPr lang="en-CA" dirty="0"/>
          </a:p>
          <a:p>
            <a:endParaRPr lang="en-CA" dirty="0"/>
          </a:p>
          <a:p>
            <a:r>
              <a:rPr lang="en-CA" dirty="0" err="1"/>
              <a:t>une</a:t>
            </a:r>
            <a:r>
              <a:rPr lang="en-CA" dirty="0"/>
              <a:t> </a:t>
            </a:r>
            <a:r>
              <a:rPr lang="en-CA" b="1" dirty="0"/>
              <a:t>nouvelle </a:t>
            </a:r>
            <a:r>
              <a:rPr lang="en-CA" dirty="0" err="1"/>
              <a:t>amie</a:t>
            </a:r>
            <a:r>
              <a:rPr lang="en-CA" dirty="0"/>
              <a:t>		de</a:t>
            </a:r>
            <a:r>
              <a:rPr lang="en-CA" b="1" dirty="0"/>
              <a:t> </a:t>
            </a:r>
            <a:r>
              <a:rPr lang="en-CA" b="1" dirty="0" err="1"/>
              <a:t>nouvelles</a:t>
            </a:r>
            <a:r>
              <a:rPr lang="en-CA" b="1" dirty="0"/>
              <a:t> </a:t>
            </a:r>
            <a:r>
              <a:rPr lang="en-CA" dirty="0" err="1"/>
              <a:t>amies</a:t>
            </a:r>
            <a:endParaRPr lang="en-CA" dirty="0"/>
          </a:p>
          <a:p>
            <a:endParaRPr lang="en-CA" dirty="0"/>
          </a:p>
          <a:p>
            <a:r>
              <a:rPr lang="en-CA" dirty="0" err="1"/>
              <a:t>une</a:t>
            </a:r>
            <a:r>
              <a:rPr lang="en-CA" dirty="0"/>
              <a:t> </a:t>
            </a:r>
            <a:r>
              <a:rPr lang="en-CA" b="1" dirty="0" err="1"/>
              <a:t>vieille</a:t>
            </a:r>
            <a:r>
              <a:rPr lang="en-CA" b="1" dirty="0"/>
              <a:t> </a:t>
            </a:r>
            <a:r>
              <a:rPr lang="en-CA" dirty="0" err="1"/>
              <a:t>amie</a:t>
            </a:r>
            <a:r>
              <a:rPr lang="en-CA" dirty="0"/>
              <a:t>		de</a:t>
            </a:r>
            <a:r>
              <a:rPr lang="en-CA" b="1" dirty="0"/>
              <a:t> </a:t>
            </a:r>
            <a:r>
              <a:rPr lang="en-CA" b="1" dirty="0" err="1"/>
              <a:t>vieilles</a:t>
            </a:r>
            <a:r>
              <a:rPr lang="en-CA" b="1" dirty="0"/>
              <a:t> </a:t>
            </a:r>
            <a:r>
              <a:rPr lang="en-CA" dirty="0" err="1"/>
              <a:t>amies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0492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When to use Il </a:t>
            </a:r>
            <a:r>
              <a:rPr lang="en-CA" dirty="0" err="1"/>
              <a:t>est</a:t>
            </a:r>
            <a:r>
              <a:rPr lang="en-CA" dirty="0"/>
              <a:t>/Elle </a:t>
            </a:r>
            <a:r>
              <a:rPr lang="en-CA" dirty="0" err="1"/>
              <a:t>est</a:t>
            </a:r>
            <a:r>
              <a:rPr lang="en-CA" dirty="0"/>
              <a:t>; </a:t>
            </a:r>
            <a:r>
              <a:rPr lang="en-CA" dirty="0" err="1"/>
              <a:t>Ils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/</a:t>
            </a:r>
            <a:r>
              <a:rPr lang="en-CA" dirty="0" err="1"/>
              <a:t>Elles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CA" dirty="0"/>
              <a:t>With </a:t>
            </a:r>
            <a:r>
              <a:rPr lang="en-CA" b="1" dirty="0"/>
              <a:t>adjectives </a:t>
            </a:r>
            <a:r>
              <a:rPr lang="en-CA" dirty="0"/>
              <a:t>to </a:t>
            </a:r>
            <a:r>
              <a:rPr lang="en-CA" i="1" dirty="0"/>
              <a:t>identify </a:t>
            </a:r>
            <a:r>
              <a:rPr lang="en-CA" dirty="0"/>
              <a:t>or </a:t>
            </a:r>
            <a:r>
              <a:rPr lang="en-CA" i="1" dirty="0"/>
              <a:t>describe</a:t>
            </a:r>
            <a:r>
              <a:rPr lang="en-CA" dirty="0"/>
              <a:t>: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/>
              <a:t>Ex: </a:t>
            </a:r>
            <a:r>
              <a:rPr lang="en-CA" b="1" dirty="0"/>
              <a:t>Il </a:t>
            </a:r>
            <a:r>
              <a:rPr lang="en-CA" b="1" dirty="0" err="1"/>
              <a:t>est</a:t>
            </a:r>
            <a:r>
              <a:rPr lang="en-CA" b="1" dirty="0"/>
              <a:t> </a:t>
            </a:r>
            <a:r>
              <a:rPr lang="en-CA" dirty="0"/>
              <a:t>petit.  </a:t>
            </a:r>
            <a:r>
              <a:rPr lang="en-CA" b="1" dirty="0" err="1"/>
              <a:t>Elles</a:t>
            </a:r>
            <a:r>
              <a:rPr lang="en-CA" b="1" dirty="0"/>
              <a:t> </a:t>
            </a:r>
            <a:r>
              <a:rPr lang="en-CA" b="1" dirty="0" err="1"/>
              <a:t>sont</a:t>
            </a:r>
            <a:r>
              <a:rPr lang="en-CA" b="1" dirty="0"/>
              <a:t> </a:t>
            </a:r>
            <a:r>
              <a:rPr lang="en-CA" dirty="0" err="1"/>
              <a:t>ennuyeuses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2) With </a:t>
            </a:r>
            <a:r>
              <a:rPr lang="en-CA" b="1" dirty="0"/>
              <a:t>prepositional phrases: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/>
              <a:t>Ex: Elle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b="1" dirty="0"/>
              <a:t>de </a:t>
            </a:r>
            <a:r>
              <a:rPr lang="en-CA" dirty="0"/>
              <a:t>Vancouver.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Ex: </a:t>
            </a:r>
            <a:r>
              <a:rPr lang="en-CA" dirty="0" err="1"/>
              <a:t>Ils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 </a:t>
            </a:r>
            <a:r>
              <a:rPr lang="en-CA" b="1" dirty="0"/>
              <a:t>à </a:t>
            </a:r>
            <a:r>
              <a:rPr lang="en-CA" dirty="0"/>
              <a:t>la </a:t>
            </a:r>
            <a:r>
              <a:rPr lang="en-CA" dirty="0" err="1"/>
              <a:t>maison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8237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32657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3) With </a:t>
            </a:r>
            <a:r>
              <a:rPr lang="en-CA" b="1" dirty="0"/>
              <a:t>nationalities – </a:t>
            </a:r>
            <a:r>
              <a:rPr lang="en-CA" dirty="0"/>
              <a:t>ex: </a:t>
            </a:r>
            <a:r>
              <a:rPr lang="en-CA" dirty="0" err="1"/>
              <a:t>Ils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 </a:t>
            </a:r>
            <a:r>
              <a:rPr lang="en-CA" dirty="0" err="1"/>
              <a:t>canadiens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/>
              <a:t>Professions – </a:t>
            </a:r>
            <a:r>
              <a:rPr lang="en-CA" dirty="0"/>
              <a:t>Ex: Il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err="1"/>
              <a:t>professeur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/>
              <a:t>Religions – </a:t>
            </a:r>
            <a:r>
              <a:rPr lang="en-CA" dirty="0"/>
              <a:t>Ex: Elle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err="1"/>
              <a:t>catholique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/>
              <a:t>4) When referring to a noun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Ex: Le campus, </a:t>
            </a:r>
            <a:r>
              <a:rPr lang="en-CA" b="1" dirty="0" err="1"/>
              <a:t>il</a:t>
            </a:r>
            <a:r>
              <a:rPr lang="en-CA" b="1" dirty="0"/>
              <a:t> </a:t>
            </a:r>
            <a:r>
              <a:rPr lang="en-CA" b="1" dirty="0" err="1"/>
              <a:t>est</a:t>
            </a:r>
            <a:r>
              <a:rPr lang="en-CA" b="1" dirty="0"/>
              <a:t> </a:t>
            </a:r>
            <a:r>
              <a:rPr lang="en-CA" dirty="0"/>
              <a:t>beau. – campus = masculine singular noun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Ex: La </a:t>
            </a:r>
            <a:r>
              <a:rPr lang="fr-CA" dirty="0"/>
              <a:t>bibliothèque</a:t>
            </a:r>
            <a:r>
              <a:rPr lang="en-CA" dirty="0"/>
              <a:t>, </a:t>
            </a:r>
            <a:r>
              <a:rPr lang="en-CA" b="1" dirty="0" err="1"/>
              <a:t>elle</a:t>
            </a:r>
            <a:r>
              <a:rPr lang="en-CA" b="1" dirty="0"/>
              <a:t> </a:t>
            </a:r>
            <a:r>
              <a:rPr lang="en-CA" b="1" dirty="0" err="1"/>
              <a:t>est</a:t>
            </a:r>
            <a:r>
              <a:rPr lang="en-CA" b="1" dirty="0"/>
              <a:t> </a:t>
            </a:r>
            <a:r>
              <a:rPr lang="en-CA" dirty="0"/>
              <a:t>belle. – </a:t>
            </a:r>
            <a:r>
              <a:rPr lang="fr-CA" dirty="0"/>
              <a:t>bibliothèque</a:t>
            </a:r>
            <a:r>
              <a:rPr lang="en-CA" dirty="0"/>
              <a:t> = feminine singular noun</a:t>
            </a:r>
          </a:p>
        </p:txBody>
      </p:sp>
    </p:spTree>
    <p:extLst>
      <p:ext uri="{BB962C8B-B14F-4D97-AF65-F5344CB8AC3E}">
        <p14:creationId xmlns:p14="http://schemas.microsoft.com/office/powerpoint/2010/main" val="191954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C’est</a:t>
            </a:r>
            <a:r>
              <a:rPr lang="en-CA" dirty="0"/>
              <a:t>/Ce </a:t>
            </a:r>
            <a:r>
              <a:rPr lang="en-CA" dirty="0" err="1"/>
              <a:t>sont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err="1"/>
              <a:t>C’est</a:t>
            </a:r>
            <a:r>
              <a:rPr lang="en-CA" b="1" dirty="0"/>
              <a:t>/Ce </a:t>
            </a:r>
            <a:r>
              <a:rPr lang="en-CA" b="1" dirty="0" err="1"/>
              <a:t>sont</a:t>
            </a:r>
            <a:r>
              <a:rPr lang="en-CA" b="1" dirty="0"/>
              <a:t> </a:t>
            </a:r>
            <a:r>
              <a:rPr lang="en-CA" dirty="0"/>
              <a:t>are used with </a:t>
            </a:r>
            <a:r>
              <a:rPr lang="en-CA" b="1" dirty="0"/>
              <a:t>nouns </a:t>
            </a:r>
            <a:r>
              <a:rPr lang="en-CA" dirty="0"/>
              <a:t>to </a:t>
            </a:r>
            <a:r>
              <a:rPr lang="en-CA" i="1" dirty="0"/>
              <a:t>identify </a:t>
            </a:r>
            <a:r>
              <a:rPr lang="en-CA" dirty="0"/>
              <a:t>or </a:t>
            </a:r>
            <a:r>
              <a:rPr lang="en-CA" i="1" dirty="0"/>
              <a:t>describe</a:t>
            </a:r>
            <a:r>
              <a:rPr lang="en-CA" dirty="0"/>
              <a:t>.</a:t>
            </a:r>
          </a:p>
          <a:p>
            <a:endParaRPr lang="en-CA" b="1" dirty="0"/>
          </a:p>
          <a:p>
            <a:r>
              <a:rPr lang="en-CA" dirty="0"/>
              <a:t>Ex: </a:t>
            </a:r>
            <a:r>
              <a:rPr lang="en-CA" b="1" dirty="0" err="1"/>
              <a:t>C’est</a:t>
            </a:r>
            <a:r>
              <a:rPr lang="en-CA" dirty="0"/>
              <a:t> Jean-Paul.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Ex: </a:t>
            </a:r>
            <a:r>
              <a:rPr lang="en-CA" b="1" dirty="0" err="1"/>
              <a:t>C’est</a:t>
            </a:r>
            <a:r>
              <a:rPr lang="en-CA" b="1" dirty="0"/>
              <a:t> </a:t>
            </a:r>
            <a:r>
              <a:rPr lang="en-CA" dirty="0"/>
              <a:t>un bon </a:t>
            </a:r>
            <a:r>
              <a:rPr lang="en-CA" dirty="0" err="1"/>
              <a:t>ami</a:t>
            </a:r>
            <a:r>
              <a:rPr lang="en-CA" dirty="0"/>
              <a:t>.</a:t>
            </a:r>
          </a:p>
          <a:p>
            <a:endParaRPr lang="en-CA" dirty="0"/>
          </a:p>
          <a:p>
            <a:r>
              <a:rPr lang="en-CA" dirty="0"/>
              <a:t>Ex: </a:t>
            </a:r>
            <a:r>
              <a:rPr lang="en-CA" b="1" dirty="0"/>
              <a:t>Ce </a:t>
            </a:r>
            <a:r>
              <a:rPr lang="en-CA" b="1" dirty="0" err="1"/>
              <a:t>sont</a:t>
            </a:r>
            <a:r>
              <a:rPr lang="en-CA" b="1" dirty="0"/>
              <a:t> </a:t>
            </a:r>
            <a:r>
              <a:rPr lang="en-CA" dirty="0" err="1"/>
              <a:t>tes</a:t>
            </a:r>
            <a:r>
              <a:rPr lang="en-CA" dirty="0"/>
              <a:t> frères.</a:t>
            </a:r>
          </a:p>
          <a:p>
            <a:endParaRPr lang="en-CA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1669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60648"/>
            <a:ext cx="8229600" cy="6120680"/>
          </a:xfrm>
        </p:spPr>
        <p:txBody>
          <a:bodyPr>
            <a:normAutofit/>
          </a:bodyPr>
          <a:lstStyle/>
          <a:p>
            <a:r>
              <a:rPr lang="en-CA" dirty="0"/>
              <a:t>However, </a:t>
            </a:r>
            <a:r>
              <a:rPr lang="en-CA" b="1" dirty="0" err="1"/>
              <a:t>c’est</a:t>
            </a:r>
            <a:r>
              <a:rPr lang="en-CA" dirty="0"/>
              <a:t> can also be used with an adjective to </a:t>
            </a:r>
            <a:r>
              <a:rPr lang="en-CA" i="1" dirty="0"/>
              <a:t>describe</a:t>
            </a:r>
            <a:r>
              <a:rPr lang="en-CA" dirty="0"/>
              <a:t> a </a:t>
            </a:r>
            <a:r>
              <a:rPr lang="en-CA" i="1" dirty="0"/>
              <a:t>situation</a:t>
            </a:r>
            <a:r>
              <a:rPr lang="en-CA" b="1" dirty="0"/>
              <a:t> </a:t>
            </a:r>
            <a:r>
              <a:rPr lang="en-CA" dirty="0"/>
              <a:t>(not in textbook, know for test).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Ex: Il ne fait pas de devoirs.  </a:t>
            </a:r>
            <a:r>
              <a:rPr lang="en-CA" b="1" dirty="0" err="1"/>
              <a:t>C’est</a:t>
            </a:r>
            <a:r>
              <a:rPr lang="en-CA" dirty="0"/>
              <a:t> normal.</a:t>
            </a:r>
          </a:p>
          <a:p>
            <a:pPr marL="0" indent="0">
              <a:buNone/>
            </a:pPr>
            <a:r>
              <a:rPr lang="en-CA" b="1" dirty="0"/>
              <a:t>				              </a:t>
            </a:r>
            <a:r>
              <a:rPr lang="en-CA" b="1" dirty="0" err="1"/>
              <a:t>C’est</a:t>
            </a:r>
            <a:r>
              <a:rPr lang="en-CA" b="1" dirty="0"/>
              <a:t> </a:t>
            </a:r>
            <a:r>
              <a:rPr lang="fr-CA" dirty="0"/>
              <a:t>intéressant.</a:t>
            </a:r>
          </a:p>
          <a:p>
            <a:pPr marL="0" indent="0">
              <a:buNone/>
            </a:pPr>
            <a:r>
              <a:rPr lang="fr-CA" dirty="0"/>
              <a:t>				              </a:t>
            </a:r>
            <a:r>
              <a:rPr lang="fr-CA" b="1" dirty="0"/>
              <a:t>C’est </a:t>
            </a:r>
            <a:r>
              <a:rPr lang="fr-CA" dirty="0"/>
              <a:t>bon.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In </a:t>
            </a:r>
            <a:r>
              <a:rPr lang="fr-CA" dirty="0" err="1"/>
              <a:t>this</a:t>
            </a:r>
            <a:r>
              <a:rPr lang="fr-CA" dirty="0"/>
              <a:t> case, </a:t>
            </a:r>
            <a:r>
              <a:rPr lang="fr-CA" b="1" dirty="0"/>
              <a:t>c’est </a:t>
            </a:r>
            <a:r>
              <a:rPr lang="fr-CA" dirty="0" err="1"/>
              <a:t>is</a:t>
            </a:r>
            <a:r>
              <a:rPr lang="fr-CA" dirty="0"/>
              <a:t> </a:t>
            </a:r>
            <a:r>
              <a:rPr lang="fr-CA" dirty="0" err="1"/>
              <a:t>used</a:t>
            </a:r>
            <a:r>
              <a:rPr lang="fr-CA" dirty="0"/>
              <a:t> to </a:t>
            </a:r>
            <a:r>
              <a:rPr lang="fr-CA" i="1" dirty="0" err="1"/>
              <a:t>describe</a:t>
            </a:r>
            <a:r>
              <a:rPr lang="fr-CA" dirty="0"/>
              <a:t> the situation.  </a:t>
            </a:r>
            <a:r>
              <a:rPr lang="fr-CA" b="1" dirty="0"/>
              <a:t>C’est </a:t>
            </a:r>
            <a:r>
              <a:rPr lang="fr-CA" dirty="0" err="1"/>
              <a:t>doesn’t</a:t>
            </a:r>
            <a:r>
              <a:rPr lang="fr-CA" dirty="0"/>
              <a:t> </a:t>
            </a:r>
            <a:r>
              <a:rPr lang="fr-CA" dirty="0" err="1"/>
              <a:t>refer</a:t>
            </a:r>
            <a:r>
              <a:rPr lang="fr-CA" dirty="0"/>
              <a:t> to </a:t>
            </a:r>
            <a:r>
              <a:rPr lang="fr-CA" dirty="0" err="1"/>
              <a:t>any</a:t>
            </a:r>
            <a:r>
              <a:rPr lang="fr-CA" dirty="0"/>
              <a:t> </a:t>
            </a:r>
            <a:r>
              <a:rPr lang="fr-CA" dirty="0" err="1"/>
              <a:t>specific</a:t>
            </a:r>
            <a:r>
              <a:rPr lang="fr-CA" dirty="0"/>
              <a:t> </a:t>
            </a:r>
            <a:r>
              <a:rPr lang="fr-CA" dirty="0" err="1"/>
              <a:t>object</a:t>
            </a:r>
            <a:r>
              <a:rPr lang="fr-CA" dirty="0"/>
              <a:t> in </a:t>
            </a:r>
            <a:r>
              <a:rPr lang="fr-CA" dirty="0" err="1"/>
              <a:t>this</a:t>
            </a:r>
            <a:r>
              <a:rPr lang="fr-CA" dirty="0"/>
              <a:t> case.</a:t>
            </a:r>
          </a:p>
          <a:p>
            <a:endParaRPr lang="en-CA" sz="4800" b="1" dirty="0"/>
          </a:p>
          <a:p>
            <a:endParaRPr lang="en-CA" sz="4800" b="1" dirty="0"/>
          </a:p>
          <a:p>
            <a:endParaRPr lang="en-CA" b="1" dirty="0"/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82446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88641"/>
            <a:ext cx="8229600" cy="4525963"/>
          </a:xfrm>
        </p:spPr>
        <p:txBody>
          <a:bodyPr/>
          <a:lstStyle/>
          <a:p>
            <a:r>
              <a:rPr lang="en-CA" b="1" dirty="0"/>
              <a:t>N.B. </a:t>
            </a:r>
            <a:r>
              <a:rPr lang="en-CA" dirty="0" err="1"/>
              <a:t>C’est</a:t>
            </a:r>
            <a:r>
              <a:rPr lang="en-CA" dirty="0"/>
              <a:t>/Ce </a:t>
            </a:r>
            <a:r>
              <a:rPr lang="en-CA" dirty="0" err="1"/>
              <a:t>sont</a:t>
            </a:r>
            <a:r>
              <a:rPr lang="en-CA" dirty="0"/>
              <a:t> and Il </a:t>
            </a:r>
            <a:r>
              <a:rPr lang="en-CA" dirty="0" err="1"/>
              <a:t>est</a:t>
            </a:r>
            <a:r>
              <a:rPr lang="en-CA" dirty="0"/>
              <a:t>/Elle </a:t>
            </a:r>
            <a:r>
              <a:rPr lang="en-CA" dirty="0" err="1"/>
              <a:t>est</a:t>
            </a:r>
            <a:r>
              <a:rPr lang="en-CA" dirty="0"/>
              <a:t>; </a:t>
            </a:r>
            <a:r>
              <a:rPr lang="en-CA" dirty="0" err="1"/>
              <a:t>Ils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/</a:t>
            </a:r>
            <a:r>
              <a:rPr lang="en-CA" dirty="0" err="1"/>
              <a:t>Elles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 are </a:t>
            </a:r>
            <a:r>
              <a:rPr lang="en-CA" b="1" dirty="0"/>
              <a:t>not </a:t>
            </a:r>
            <a:r>
              <a:rPr lang="en-CA" dirty="0"/>
              <a:t>interchangeable.</a:t>
            </a:r>
          </a:p>
          <a:p>
            <a:endParaRPr lang="en-CA" dirty="0"/>
          </a:p>
          <a:p>
            <a:r>
              <a:rPr lang="en-CA" dirty="0"/>
              <a:t>Ex: </a:t>
            </a:r>
            <a:r>
              <a:rPr lang="fr-CA" b="1" dirty="0"/>
              <a:t>Il est </a:t>
            </a:r>
            <a:r>
              <a:rPr lang="fr-CA" dirty="0"/>
              <a:t>catholique.  VS. </a:t>
            </a:r>
            <a:r>
              <a:rPr lang="fr-CA" b="1" dirty="0"/>
              <a:t>C’est </a:t>
            </a:r>
            <a:r>
              <a:rPr lang="fr-CA" dirty="0"/>
              <a:t>un catholique.</a:t>
            </a:r>
          </a:p>
          <a:p>
            <a:endParaRPr lang="fr-CA" dirty="0"/>
          </a:p>
          <a:p>
            <a:r>
              <a:rPr lang="fr-CA" dirty="0" err="1"/>
              <a:t>Where</a:t>
            </a:r>
            <a:r>
              <a:rPr lang="fr-CA" dirty="0"/>
              <a:t> </a:t>
            </a:r>
            <a:r>
              <a:rPr lang="en-CA" dirty="0"/>
              <a:t>“</a:t>
            </a:r>
            <a:r>
              <a:rPr lang="fr-CA" dirty="0"/>
              <a:t>catholique</a:t>
            </a:r>
            <a:r>
              <a:rPr lang="en-CA" dirty="0"/>
              <a:t>” in the first sentence is a </a:t>
            </a:r>
            <a:r>
              <a:rPr lang="en-CA" b="1" dirty="0"/>
              <a:t>religion </a:t>
            </a:r>
            <a:r>
              <a:rPr lang="en-CA" dirty="0"/>
              <a:t>that acts as an adjective.  In the second sentence, “</a:t>
            </a:r>
            <a:r>
              <a:rPr lang="fr-CA" dirty="0"/>
              <a:t>catholique</a:t>
            </a:r>
            <a:r>
              <a:rPr lang="en-CA" dirty="0"/>
              <a:t>” acts as a noun.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758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023" y="1222100"/>
            <a:ext cx="7140119" cy="786926"/>
          </a:xfrm>
        </p:spPr>
        <p:txBody>
          <a:bodyPr/>
          <a:lstStyle/>
          <a:p>
            <a:r>
              <a:rPr lang="fr-FR" dirty="0"/>
              <a:t>Note de grammaire/ vocabulaire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Plus…. que – more … </a:t>
            </a:r>
            <a:r>
              <a:rPr lang="fr-FR" dirty="0" err="1"/>
              <a:t>than</a:t>
            </a:r>
            <a:endParaRPr lang="fr-FR" dirty="0"/>
          </a:p>
          <a:p>
            <a:r>
              <a:rPr lang="fr-FR" dirty="0"/>
              <a:t>Moins … que – </a:t>
            </a:r>
            <a:r>
              <a:rPr lang="fr-FR" dirty="0" err="1"/>
              <a:t>less</a:t>
            </a:r>
            <a:r>
              <a:rPr lang="fr-FR" dirty="0"/>
              <a:t> … </a:t>
            </a:r>
            <a:r>
              <a:rPr lang="fr-FR" dirty="0" err="1"/>
              <a:t>than</a:t>
            </a:r>
            <a:endParaRPr lang="fr-FR" dirty="0"/>
          </a:p>
          <a:p>
            <a:r>
              <a:rPr lang="fr-FR" dirty="0"/>
              <a:t>Aussi …. que -  as … as</a:t>
            </a:r>
          </a:p>
          <a:p>
            <a:r>
              <a:rPr lang="fr-FR" b="1" u="sng" dirty="0"/>
              <a:t>Pronom sujets</a:t>
            </a:r>
          </a:p>
          <a:p>
            <a:r>
              <a:rPr lang="fr-FR" dirty="0"/>
              <a:t>Paul et moi = nous</a:t>
            </a:r>
          </a:p>
          <a:p>
            <a:r>
              <a:rPr lang="fr-FR" dirty="0"/>
              <a:t>Paul et toi = vous</a:t>
            </a:r>
          </a:p>
          <a:p>
            <a:r>
              <a:rPr lang="fr-FR" dirty="0"/>
              <a:t>Mes ami</a:t>
            </a:r>
            <a:r>
              <a:rPr lang="fr-FR" u="sng" dirty="0">
                <a:solidFill>
                  <a:srgbClr val="FF0000"/>
                </a:solidFill>
              </a:rPr>
              <a:t>es</a:t>
            </a:r>
            <a:r>
              <a:rPr lang="fr-FR" dirty="0"/>
              <a:t> = elles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933" y="2369049"/>
            <a:ext cx="3883043" cy="258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76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023" y="1207422"/>
            <a:ext cx="7140119" cy="786926"/>
          </a:xfrm>
        </p:spPr>
        <p:txBody>
          <a:bodyPr/>
          <a:lstStyle/>
          <a:p>
            <a:r>
              <a:rPr lang="fr-FR" dirty="0" err="1"/>
              <a:t>Remember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Je</a:t>
            </a:r>
            <a:r>
              <a:rPr lang="fr-FR" dirty="0"/>
              <a:t> and </a:t>
            </a:r>
            <a:r>
              <a:rPr lang="fr-FR" dirty="0" err="1"/>
              <a:t>other</a:t>
            </a:r>
            <a:r>
              <a:rPr lang="fr-FR" dirty="0"/>
              <a:t> one-</a:t>
            </a:r>
            <a:r>
              <a:rPr lang="fr-FR" dirty="0" err="1"/>
              <a:t>syllable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 </a:t>
            </a:r>
            <a:r>
              <a:rPr lang="fr-FR" dirty="0" err="1"/>
              <a:t>ending</a:t>
            </a:r>
            <a:r>
              <a:rPr lang="fr-FR" dirty="0"/>
              <a:t> in « e » </a:t>
            </a:r>
            <a:r>
              <a:rPr lang="fr-FR" dirty="0">
                <a:solidFill>
                  <a:srgbClr val="FF0000"/>
                </a:solidFill>
              </a:rPr>
              <a:t>(ne, me, que, le…) </a:t>
            </a:r>
            <a:r>
              <a:rPr lang="fr-FR" dirty="0"/>
              <a:t>– replace « e » </a:t>
            </a:r>
            <a:r>
              <a:rPr lang="fr-FR" dirty="0" err="1"/>
              <a:t>with</a:t>
            </a:r>
            <a:r>
              <a:rPr lang="fr-FR" dirty="0"/>
              <a:t> an apostrophe </a:t>
            </a:r>
            <a:r>
              <a:rPr lang="fr-FR" dirty="0" err="1"/>
              <a:t>before</a:t>
            </a:r>
            <a:r>
              <a:rPr lang="fr-FR" dirty="0"/>
              <a:t> a </a:t>
            </a:r>
            <a:r>
              <a:rPr lang="fr-FR" dirty="0" err="1"/>
              <a:t>vowel</a:t>
            </a:r>
            <a:r>
              <a:rPr lang="fr-FR" dirty="0"/>
              <a:t> or mute « h ». This </a:t>
            </a:r>
            <a:r>
              <a:rPr lang="fr-FR" dirty="0" err="1"/>
              <a:t>called</a:t>
            </a:r>
            <a:r>
              <a:rPr lang="fr-FR" dirty="0"/>
              <a:t> « élision ».</a:t>
            </a:r>
          </a:p>
          <a:p>
            <a:endParaRPr lang="fr-FR" dirty="0"/>
          </a:p>
          <a:p>
            <a:r>
              <a:rPr lang="fr-FR" dirty="0"/>
              <a:t>Ex: Je ai – J’ai</a:t>
            </a:r>
          </a:p>
          <a:p>
            <a:r>
              <a:rPr lang="fr-FR" dirty="0"/>
              <a:t>Ex: Le cadeau que il m’a offert – Le cadeau qu’il m’a offert.</a:t>
            </a:r>
          </a:p>
          <a:p>
            <a:r>
              <a:rPr lang="fr-FR" dirty="0"/>
              <a:t>Ex: Je habite au Canada – J’habite au Canada.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3251488" y="3121535"/>
              <a:ext cx="287550" cy="20493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2491" y="3112547"/>
                <a:ext cx="305184" cy="2225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3278386" y="3130500"/>
              <a:ext cx="253260" cy="32724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69392" y="3121500"/>
                <a:ext cx="270887" cy="3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/>
              <p14:cNvContentPartPr/>
              <p14:nvPr/>
            </p14:nvContentPartPr>
            <p14:xfrm>
              <a:off x="3218204" y="3708736"/>
              <a:ext cx="358560" cy="4865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09204" y="3699739"/>
                <a:ext cx="376200" cy="5041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4153910" y="3457740"/>
              <a:ext cx="479520" cy="33480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44917" y="3448740"/>
                <a:ext cx="497147" cy="35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13">
                <a:extLst>
                  <a:ext uri="{FF2B5EF4-FFF2-40B4-BE49-F238E27FC236}">
                    <a16:creationId xmlns:a16="http://schemas.microsoft.com/office/drawing/2014/main" id="{F15D9E7F-1267-408D-A458-92081CF926D2}"/>
                  </a:ext>
                </a:extLst>
              </p14:cNvPr>
              <p14:cNvContentPartPr/>
              <p14:nvPr/>
            </p14:nvContentPartPr>
            <p14:xfrm>
              <a:off x="3165256" y="3804402"/>
              <a:ext cx="479520" cy="295211"/>
            </p14:xfrm>
          </p:contentPart>
        </mc:Choice>
        <mc:Fallback>
          <p:pic>
            <p:nvPicPr>
              <p:cNvPr id="8" name="Ink 13">
                <a:extLst>
                  <a:ext uri="{FF2B5EF4-FFF2-40B4-BE49-F238E27FC236}">
                    <a16:creationId xmlns:a16="http://schemas.microsoft.com/office/drawing/2014/main" id="{F15D9E7F-1267-408D-A458-92081CF926D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56263" y="3795402"/>
                <a:ext cx="497147" cy="3128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k 11">
                <a:extLst>
                  <a:ext uri="{FF2B5EF4-FFF2-40B4-BE49-F238E27FC236}">
                    <a16:creationId xmlns:a16="http://schemas.microsoft.com/office/drawing/2014/main" id="{891B7019-DF93-4378-B13C-20C8B8B96BEE}"/>
                  </a:ext>
                </a:extLst>
              </p14:cNvPr>
              <p14:cNvContentPartPr/>
              <p14:nvPr/>
            </p14:nvContentPartPr>
            <p14:xfrm>
              <a:off x="4227976" y="3381870"/>
              <a:ext cx="358560" cy="486540"/>
            </p14:xfrm>
          </p:contentPart>
        </mc:Choice>
        <mc:Fallback>
          <p:pic>
            <p:nvPicPr>
              <p:cNvPr id="11" name="Ink 11">
                <a:extLst>
                  <a:ext uri="{FF2B5EF4-FFF2-40B4-BE49-F238E27FC236}">
                    <a16:creationId xmlns:a16="http://schemas.microsoft.com/office/drawing/2014/main" id="{891B7019-DF93-4378-B13C-20C8B8B96B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18976" y="3372873"/>
                <a:ext cx="376200" cy="50417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324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Yes</a:t>
            </a:r>
            <a:r>
              <a:rPr lang="fr-FR" dirty="0"/>
              <a:t> or no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Sujet + Verbe + activité / adjectif + ?</a:t>
            </a:r>
          </a:p>
          <a:p>
            <a:r>
              <a:rPr lang="fr-FR" dirty="0"/>
              <a:t>Ex: Paul est gentil? (</a:t>
            </a:r>
            <a:r>
              <a:rPr lang="fr-FR" dirty="0" err="1"/>
              <a:t>rising</a:t>
            </a:r>
            <a:r>
              <a:rPr lang="fr-FR" dirty="0"/>
              <a:t> intonation)</a:t>
            </a:r>
          </a:p>
          <a:p>
            <a:r>
              <a:rPr lang="fr-FR" dirty="0">
                <a:solidFill>
                  <a:srgbClr val="FF0000"/>
                </a:solidFill>
              </a:rPr>
              <a:t>Est-ce que + sujet/ pronom sujet + verbe + activité / adjectif + ?</a:t>
            </a:r>
          </a:p>
          <a:p>
            <a:r>
              <a:rPr lang="fr-FR" dirty="0"/>
              <a:t>Ex: Est-ce que Paul est gentil? / Est-ce qu’il est gentil?</a:t>
            </a:r>
          </a:p>
          <a:p>
            <a:r>
              <a:rPr lang="fr-FR" dirty="0" err="1"/>
              <a:t>Presuming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answer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yes</a:t>
            </a:r>
            <a:endParaRPr lang="fr-FR" dirty="0"/>
          </a:p>
          <a:p>
            <a:r>
              <a:rPr lang="fr-FR" dirty="0"/>
              <a:t>Ex: Paul est gentil, </a:t>
            </a:r>
            <a:r>
              <a:rPr lang="fr-FR" dirty="0">
                <a:solidFill>
                  <a:srgbClr val="FF0000"/>
                </a:solidFill>
              </a:rPr>
              <a:t>n’est-ce pas</a:t>
            </a:r>
            <a:r>
              <a:rPr lang="fr-FR" dirty="0"/>
              <a:t>? (right?)</a:t>
            </a:r>
          </a:p>
          <a:p>
            <a:r>
              <a:rPr lang="fr-FR" dirty="0"/>
              <a:t>Ex: Il est gentil, </a:t>
            </a:r>
            <a:r>
              <a:rPr lang="fr-FR" dirty="0">
                <a:solidFill>
                  <a:srgbClr val="FF0000"/>
                </a:solidFill>
              </a:rPr>
              <a:t>non</a:t>
            </a:r>
            <a:r>
              <a:rPr lang="fr-FR" dirty="0"/>
              <a:t>? (</a:t>
            </a:r>
            <a:r>
              <a:rPr lang="fr-FR" dirty="0" err="1"/>
              <a:t>rising</a:t>
            </a:r>
            <a:r>
              <a:rPr lang="fr-FR" dirty="0"/>
              <a:t> intonation)</a:t>
            </a:r>
          </a:p>
        </p:txBody>
      </p:sp>
    </p:spTree>
    <p:extLst>
      <p:ext uri="{BB962C8B-B14F-4D97-AF65-F5344CB8AC3E}">
        <p14:creationId xmlns:p14="http://schemas.microsoft.com/office/powerpoint/2010/main" val="332136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COMPÉTENCE 3: </a:t>
            </a:r>
            <a:r>
              <a:rPr lang="fr-FR" dirty="0" err="1"/>
              <a:t>Describing</a:t>
            </a:r>
            <a:r>
              <a:rPr lang="fr-FR" dirty="0"/>
              <a:t> the </a:t>
            </a:r>
            <a:r>
              <a:rPr lang="fr-FR" dirty="0" err="1"/>
              <a:t>University</a:t>
            </a:r>
            <a:r>
              <a:rPr lang="fr-FR" dirty="0"/>
              <a:t>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genre, l’article indéfini et l’expression « il y a » </a:t>
            </a:r>
            <a:r>
              <a:rPr lang="fr-FR" dirty="0" err="1"/>
              <a:t>pg</a:t>
            </a:r>
            <a:r>
              <a:rPr lang="fr-FR" dirty="0"/>
              <a:t> 46</a:t>
            </a:r>
          </a:p>
          <a:p>
            <a:r>
              <a:rPr lang="fr-FR" dirty="0"/>
              <a:t>PRONONCIATION: L’article indéfini</a:t>
            </a:r>
          </a:p>
          <a:p>
            <a:pPr lvl="1"/>
            <a:r>
              <a:rPr lang="fr-FR" dirty="0" err="1"/>
              <a:t>Pronounce</a:t>
            </a:r>
            <a:r>
              <a:rPr lang="fr-FR" dirty="0"/>
              <a:t> « un » and « une » </a:t>
            </a:r>
            <a:r>
              <a:rPr lang="fr-FR" dirty="0" err="1"/>
              <a:t>differently</a:t>
            </a:r>
            <a:r>
              <a:rPr lang="fr-FR" dirty="0"/>
              <a:t>. Use the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tight</a:t>
            </a:r>
            <a:r>
              <a:rPr lang="fr-FR" dirty="0"/>
              <a:t> </a:t>
            </a:r>
            <a:r>
              <a:rPr lang="fr-FR" dirty="0" err="1"/>
              <a:t>sound</a:t>
            </a:r>
            <a:r>
              <a:rPr lang="fr-FR" dirty="0"/>
              <a:t> « u » to </a:t>
            </a:r>
            <a:r>
              <a:rPr lang="fr-FR" dirty="0" err="1"/>
              <a:t>say</a:t>
            </a:r>
            <a:r>
              <a:rPr lang="fr-FR" dirty="0"/>
              <a:t> « une ». The </a:t>
            </a:r>
            <a:r>
              <a:rPr lang="fr-FR" dirty="0" err="1"/>
              <a:t>vowel</a:t>
            </a:r>
            <a:r>
              <a:rPr lang="fr-FR" dirty="0"/>
              <a:t> </a:t>
            </a:r>
            <a:r>
              <a:rPr lang="fr-FR" dirty="0" err="1"/>
              <a:t>sound</a:t>
            </a:r>
            <a:r>
              <a:rPr lang="fr-FR" dirty="0"/>
              <a:t> of « un » </a:t>
            </a:r>
            <a:r>
              <a:rPr lang="fr-FR" dirty="0" err="1"/>
              <a:t>is</a:t>
            </a:r>
            <a:r>
              <a:rPr lang="fr-FR" dirty="0"/>
              <a:t> nasal. </a:t>
            </a:r>
            <a:r>
              <a:rPr lang="fr-FR" dirty="0" err="1"/>
              <a:t>Pronounce</a:t>
            </a:r>
            <a:r>
              <a:rPr lang="fr-FR" dirty="0"/>
              <a:t> the « n » in « un »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liaison </a:t>
            </a:r>
            <a:r>
              <a:rPr lang="fr-FR" dirty="0" err="1"/>
              <a:t>with</a:t>
            </a:r>
            <a:r>
              <a:rPr lang="fr-FR" dirty="0"/>
              <a:t> a </a:t>
            </a:r>
            <a:r>
              <a:rPr lang="fr-FR" dirty="0" err="1"/>
              <a:t>following</a:t>
            </a:r>
            <a:r>
              <a:rPr lang="fr-FR" dirty="0"/>
              <a:t> </a:t>
            </a:r>
            <a:r>
              <a:rPr lang="fr-FR" dirty="0" err="1"/>
              <a:t>noun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 </a:t>
            </a:r>
            <a:r>
              <a:rPr lang="fr-FR" dirty="0" err="1"/>
              <a:t>vowel</a:t>
            </a:r>
            <a:r>
              <a:rPr lang="fr-FR" dirty="0"/>
              <a:t> </a:t>
            </a:r>
            <a:r>
              <a:rPr lang="fr-FR" dirty="0" err="1"/>
              <a:t>sound</a:t>
            </a:r>
            <a:r>
              <a:rPr lang="fr-FR" dirty="0"/>
              <a:t>.</a:t>
            </a:r>
          </a:p>
          <a:p>
            <a:r>
              <a:rPr lang="fr-FR" dirty="0"/>
              <a:t>C’est ou il est/ elle est et la place de l’adjectif </a:t>
            </a:r>
            <a:r>
              <a:rPr lang="fr-FR" dirty="0" err="1"/>
              <a:t>pg</a:t>
            </a:r>
            <a:r>
              <a:rPr lang="fr-FR" dirty="0"/>
              <a:t> 48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545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68" y="620689"/>
            <a:ext cx="7772400" cy="1470025"/>
          </a:xfrm>
        </p:spPr>
        <p:txBody>
          <a:bodyPr/>
          <a:lstStyle/>
          <a:p>
            <a:r>
              <a:rPr lang="en-CA" dirty="0"/>
              <a:t>Il y a = There is, there are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7648" y="2132856"/>
            <a:ext cx="6400800" cy="4104456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“</a:t>
            </a:r>
            <a:r>
              <a:rPr lang="en-CA" b="1" dirty="0">
                <a:solidFill>
                  <a:schemeClr val="tx1"/>
                </a:solidFill>
              </a:rPr>
              <a:t>Il y a” </a:t>
            </a:r>
            <a:r>
              <a:rPr lang="en-CA" dirty="0">
                <a:solidFill>
                  <a:schemeClr val="tx1"/>
                </a:solidFill>
              </a:rPr>
              <a:t>is used with the indefinite (indeterminate) articles (</a:t>
            </a:r>
            <a:r>
              <a:rPr lang="en-CA" b="1" dirty="0">
                <a:solidFill>
                  <a:schemeClr val="tx1"/>
                </a:solidFill>
              </a:rPr>
              <a:t>un, </a:t>
            </a:r>
            <a:r>
              <a:rPr lang="en-CA" b="1" dirty="0" err="1">
                <a:solidFill>
                  <a:schemeClr val="tx1"/>
                </a:solidFill>
              </a:rPr>
              <a:t>une</a:t>
            </a:r>
            <a:r>
              <a:rPr lang="en-CA" b="1" dirty="0">
                <a:solidFill>
                  <a:schemeClr val="tx1"/>
                </a:solidFill>
              </a:rPr>
              <a:t>, des</a:t>
            </a:r>
            <a:r>
              <a:rPr lang="en-CA" dirty="0">
                <a:solidFill>
                  <a:schemeClr val="tx1"/>
                </a:solidFill>
              </a:rPr>
              <a:t>)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b="1" dirty="0">
                <a:solidFill>
                  <a:schemeClr val="tx1"/>
                </a:solidFill>
              </a:rPr>
              <a:t>Un, </a:t>
            </a:r>
            <a:r>
              <a:rPr lang="en-CA" b="1" dirty="0" err="1">
                <a:solidFill>
                  <a:schemeClr val="tx1"/>
                </a:solidFill>
              </a:rPr>
              <a:t>une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dirty="0">
                <a:solidFill>
                  <a:schemeClr val="tx1"/>
                </a:solidFill>
              </a:rPr>
              <a:t>= a, an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b="1" dirty="0">
                <a:solidFill>
                  <a:schemeClr val="tx1"/>
                </a:solidFill>
              </a:rPr>
              <a:t>Des</a:t>
            </a:r>
            <a:r>
              <a:rPr lang="en-CA" dirty="0">
                <a:solidFill>
                  <a:schemeClr val="tx1"/>
                </a:solidFill>
              </a:rPr>
              <a:t> = some</a:t>
            </a:r>
          </a:p>
          <a:p>
            <a:endParaRPr lang="en-CA" dirty="0"/>
          </a:p>
          <a:p>
            <a:r>
              <a:rPr lang="en-US" dirty="0">
                <a:hlinkClick r:id="rId2"/>
              </a:rPr>
              <a:t>https://leflepourlescurieux.fr/larticle-defini-et-larticle-indefini-en-francais-a1/</a:t>
            </a:r>
            <a:endParaRPr lang="en-CA" dirty="0">
              <a:solidFill>
                <a:schemeClr val="tx1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873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CA" b="1" dirty="0"/>
              <a:t>“Il y a” </a:t>
            </a:r>
            <a:r>
              <a:rPr lang="en-CA" dirty="0"/>
              <a:t>becomes </a:t>
            </a:r>
            <a:r>
              <a:rPr lang="en-CA" b="1" dirty="0"/>
              <a:t>“Il </a:t>
            </a:r>
            <a:r>
              <a:rPr lang="en-CA" b="1" dirty="0" err="1"/>
              <a:t>n’y</a:t>
            </a:r>
            <a:r>
              <a:rPr lang="en-CA" b="1" dirty="0"/>
              <a:t> a pas” </a:t>
            </a:r>
            <a:r>
              <a:rPr lang="en-CA" dirty="0"/>
              <a:t>in its negative form</a:t>
            </a:r>
          </a:p>
        </p:txBody>
      </p:sp>
    </p:spTree>
    <p:extLst>
      <p:ext uri="{BB962C8B-B14F-4D97-AF65-F5344CB8AC3E}">
        <p14:creationId xmlns:p14="http://schemas.microsoft.com/office/powerpoint/2010/main" val="399061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When do “un, </a:t>
            </a:r>
            <a:r>
              <a:rPr lang="en-CA" dirty="0" err="1"/>
              <a:t>une</a:t>
            </a:r>
            <a:r>
              <a:rPr lang="en-CA" dirty="0"/>
              <a:t>, des” change to “de”?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600201"/>
            <a:ext cx="8784976" cy="4525963"/>
          </a:xfrm>
        </p:spPr>
        <p:txBody>
          <a:bodyPr>
            <a:normAutofit/>
          </a:bodyPr>
          <a:lstStyle/>
          <a:p>
            <a:r>
              <a:rPr lang="en-CA" dirty="0"/>
              <a:t>1) After negated verbs: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Ex: Il y a </a:t>
            </a:r>
            <a:r>
              <a:rPr lang="en-CA" b="1" dirty="0"/>
              <a:t>un</a:t>
            </a:r>
            <a:r>
              <a:rPr lang="en-CA" dirty="0"/>
              <a:t> test. ----- Il </a:t>
            </a:r>
            <a:r>
              <a:rPr lang="en-CA" dirty="0" err="1"/>
              <a:t>n’y</a:t>
            </a:r>
            <a:r>
              <a:rPr lang="en-CA" dirty="0"/>
              <a:t> a pas </a:t>
            </a:r>
            <a:r>
              <a:rPr lang="en-CA" b="1" dirty="0"/>
              <a:t>de</a:t>
            </a:r>
            <a:r>
              <a:rPr lang="en-CA" dirty="0"/>
              <a:t> test.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Ex: </a:t>
            </a:r>
            <a:r>
              <a:rPr lang="en-CA" dirty="0" err="1"/>
              <a:t>Faites</a:t>
            </a:r>
            <a:r>
              <a:rPr lang="en-CA" dirty="0"/>
              <a:t> </a:t>
            </a:r>
            <a:r>
              <a:rPr lang="en-CA" b="1" dirty="0"/>
              <a:t>des</a:t>
            </a:r>
            <a:r>
              <a:rPr lang="en-CA" dirty="0"/>
              <a:t> devoirs. ---  Ne </a:t>
            </a:r>
            <a:r>
              <a:rPr lang="en-CA" dirty="0" err="1"/>
              <a:t>faites</a:t>
            </a:r>
            <a:r>
              <a:rPr lang="en-CA" dirty="0"/>
              <a:t> pas </a:t>
            </a:r>
            <a:r>
              <a:rPr lang="en-CA" b="1" dirty="0"/>
              <a:t>de </a:t>
            </a:r>
            <a:r>
              <a:rPr lang="en-CA" dirty="0"/>
              <a:t>devoirs.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But </a:t>
            </a:r>
            <a:r>
              <a:rPr lang="en-CA" b="1" dirty="0"/>
              <a:t>not </a:t>
            </a:r>
            <a:r>
              <a:rPr lang="en-CA" dirty="0"/>
              <a:t>with the verb </a:t>
            </a:r>
            <a:r>
              <a:rPr lang="fr-CA" dirty="0"/>
              <a:t>« être »: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/>
              <a:t>Ex: C’est </a:t>
            </a:r>
            <a:r>
              <a:rPr lang="fr-CA" b="1" dirty="0"/>
              <a:t>un</a:t>
            </a:r>
            <a:r>
              <a:rPr lang="fr-CA" dirty="0"/>
              <a:t> film. ---  Ce </a:t>
            </a:r>
            <a:r>
              <a:rPr lang="fr-CA" b="1" dirty="0"/>
              <a:t>n</a:t>
            </a:r>
            <a:r>
              <a:rPr lang="fr-CA" dirty="0"/>
              <a:t>’est </a:t>
            </a:r>
            <a:r>
              <a:rPr lang="fr-CA" b="1" dirty="0"/>
              <a:t>pas</a:t>
            </a:r>
            <a:r>
              <a:rPr lang="fr-CA" dirty="0"/>
              <a:t> </a:t>
            </a:r>
            <a:r>
              <a:rPr lang="fr-CA" b="1" dirty="0"/>
              <a:t>un</a:t>
            </a:r>
            <a:r>
              <a:rPr lang="fr-CA" dirty="0"/>
              <a:t> film.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9193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60649"/>
            <a:ext cx="8229600" cy="5865515"/>
          </a:xfrm>
        </p:spPr>
        <p:txBody>
          <a:bodyPr/>
          <a:lstStyle/>
          <a:p>
            <a:r>
              <a:rPr lang="en-CA" dirty="0"/>
              <a:t>2) After expressions of quantity such as: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b="1" dirty="0" err="1"/>
              <a:t>Assez</a:t>
            </a:r>
            <a:r>
              <a:rPr lang="en-CA" b="1" dirty="0"/>
              <a:t> de, Beaucoup de, </a:t>
            </a:r>
            <a:r>
              <a:rPr lang="en-CA" b="1" dirty="0" err="1"/>
              <a:t>Combien</a:t>
            </a:r>
            <a:r>
              <a:rPr lang="en-CA" b="1" dirty="0"/>
              <a:t> de</a:t>
            </a:r>
          </a:p>
          <a:p>
            <a:pPr marL="0" indent="0">
              <a:buNone/>
            </a:pPr>
            <a:endParaRPr lang="en-CA" b="1" dirty="0"/>
          </a:p>
          <a:p>
            <a:r>
              <a:rPr lang="en-CA" dirty="0"/>
              <a:t>Ex: Il y a </a:t>
            </a:r>
            <a:r>
              <a:rPr lang="en-CA" b="1" dirty="0"/>
              <a:t>beaucoup de </a:t>
            </a:r>
            <a:r>
              <a:rPr lang="en-CA" dirty="0" err="1"/>
              <a:t>librairies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Ex: Je </a:t>
            </a:r>
            <a:r>
              <a:rPr lang="en-CA" dirty="0" err="1"/>
              <a:t>fais</a:t>
            </a:r>
            <a:r>
              <a:rPr lang="en-CA" dirty="0"/>
              <a:t> </a:t>
            </a:r>
            <a:r>
              <a:rPr lang="en-CA" b="1" dirty="0" err="1"/>
              <a:t>assez</a:t>
            </a:r>
            <a:r>
              <a:rPr lang="en-CA" b="1" dirty="0"/>
              <a:t> de </a:t>
            </a:r>
            <a:r>
              <a:rPr lang="en-CA" dirty="0"/>
              <a:t>devoirs.</a:t>
            </a:r>
          </a:p>
        </p:txBody>
      </p:sp>
    </p:spTree>
    <p:extLst>
      <p:ext uri="{BB962C8B-B14F-4D97-AF65-F5344CB8AC3E}">
        <p14:creationId xmlns:p14="http://schemas.microsoft.com/office/powerpoint/2010/main" val="27283334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Ardoise">
  <a:themeElements>
    <a:clrScheme name="Ardois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ois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oi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729</Words>
  <Application>Microsoft Office PowerPoint</Application>
  <PresentationFormat>Grand écran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Calisto MT</vt:lpstr>
      <vt:lpstr>Palatino Linotype</vt:lpstr>
      <vt:lpstr>Wingdings 2</vt:lpstr>
      <vt:lpstr>Gallery</vt:lpstr>
      <vt:lpstr>Ardoise</vt:lpstr>
      <vt:lpstr>COMPÉTENCE 2: Describing Personality</vt:lpstr>
      <vt:lpstr>Note de grammaire/ vocabulaire</vt:lpstr>
      <vt:lpstr>Remember</vt:lpstr>
      <vt:lpstr>Yes or no Questions</vt:lpstr>
      <vt:lpstr>COMPÉTENCE 3: Describing the University Area</vt:lpstr>
      <vt:lpstr>Il y a = There is, there are </vt:lpstr>
      <vt:lpstr>“Il y a” becomes “Il n’y a pas” in its negative form</vt:lpstr>
      <vt:lpstr>When do “un, une, des” change to “de”?</vt:lpstr>
      <vt:lpstr>Présentation PowerPoint</vt:lpstr>
      <vt:lpstr>Présentation PowerPoint</vt:lpstr>
      <vt:lpstr>Alternate masculine singular form of “beau, nouveau, vieux”</vt:lpstr>
      <vt:lpstr>Présentation PowerPoint</vt:lpstr>
      <vt:lpstr>When to use Il est/Elle est; Ils sont/Elles sont?</vt:lpstr>
      <vt:lpstr>Présentation PowerPoint</vt:lpstr>
      <vt:lpstr>C’est/Ce sont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 2: Describing Personality</dc:title>
  <dc:creator>Jason Cyr</dc:creator>
  <cp:lastModifiedBy>Jason Cyr</cp:lastModifiedBy>
  <cp:revision>1</cp:revision>
  <dcterms:created xsi:type="dcterms:W3CDTF">2019-10-11T00:20:52Z</dcterms:created>
  <dcterms:modified xsi:type="dcterms:W3CDTF">2019-10-11T00:21:53Z</dcterms:modified>
</cp:coreProperties>
</file>