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803405"/>
            <a:ext cx="9753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32201"/>
            <a:ext cx="9753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23846"/>
            <a:ext cx="3063239" cy="365125"/>
          </a:xfrm>
        </p:spPr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4323847"/>
            <a:ext cx="6507480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8"/>
            <a:ext cx="2895600" cy="365125"/>
          </a:xfrm>
        </p:spPr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91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73" y="4697362"/>
            <a:ext cx="10608643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92473" y="977035"/>
            <a:ext cx="10600347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5516716"/>
            <a:ext cx="1060704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661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4"/>
            <a:ext cx="1060704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649134"/>
            <a:ext cx="103632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6185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8" y="753534"/>
            <a:ext cx="10151533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509768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74598"/>
            <a:ext cx="10371669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9439"/>
            <a:ext cx="644087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  <p:sp>
        <p:nvSpPr>
          <p:cNvPr id="13" name="TextBox 12"/>
          <p:cNvSpPr txBox="1"/>
          <p:nvPr/>
        </p:nvSpPr>
        <p:spPr>
          <a:xfrm>
            <a:off x="308611" y="80772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862311" y="302133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2086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24703"/>
            <a:ext cx="1036637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89" y="3648317"/>
            <a:ext cx="1036481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416235" y="378885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92480" y="378885"/>
            <a:ext cx="644087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7528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2" y="762001"/>
            <a:ext cx="850391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92481" y="2202080"/>
            <a:ext cx="341376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9248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02983" y="2201333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01041" y="2904068"/>
            <a:ext cx="341376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5759" y="2192866"/>
            <a:ext cx="341376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85760" y="2904565"/>
            <a:ext cx="341376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8077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3" y="762000"/>
            <a:ext cx="8509312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92480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92480" y="2331720"/>
            <a:ext cx="341376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92480" y="4796104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164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89163" y="2331720"/>
            <a:ext cx="341376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87811" y="4796103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91153" y="4113341"/>
            <a:ext cx="341376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91152" y="2331722"/>
            <a:ext cx="341376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91029" y="4796101"/>
            <a:ext cx="341376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8085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0" y="2194560"/>
            <a:ext cx="10607040" cy="40690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7598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2120" y="747184"/>
            <a:ext cx="205740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1" y="746126"/>
            <a:ext cx="8370713" cy="424973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5" cy="365125"/>
          </a:xfrm>
        </p:spPr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84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1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12192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753535"/>
            <a:ext cx="1060704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1" y="3641726"/>
            <a:ext cx="1060704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16235" y="381002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2480" y="381002"/>
            <a:ext cx="6440875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09955" y="381002"/>
            <a:ext cx="889564" cy="365125"/>
          </a:xfrm>
        </p:spPr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5971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1" y="2194560"/>
            <a:ext cx="5214105" cy="40690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466" y="2194560"/>
            <a:ext cx="5210053" cy="406908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9113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50392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039" y="2183802"/>
            <a:ext cx="491154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3132668"/>
            <a:ext cx="5214105" cy="31309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2025" y="2183802"/>
            <a:ext cx="4907495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465" y="3132668"/>
            <a:ext cx="5210055" cy="31309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5802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612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958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746760"/>
            <a:ext cx="6217920" cy="5516880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41148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04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1524000"/>
            <a:ext cx="5434307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03365" y="751242"/>
            <a:ext cx="4898979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480" y="3124200"/>
            <a:ext cx="5434307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1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50392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94560"/>
            <a:ext cx="1060704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49640" y="6356352"/>
            <a:ext cx="28498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5B008-F798-4F6F-852F-768475BDE687}" type="datetimeFigureOut">
              <a:rPr lang="en-CA" smtClean="0"/>
              <a:t>2019-11-21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2480" y="6355847"/>
            <a:ext cx="75742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2"/>
            <a:ext cx="2636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A8EC3-3B85-47E1-82C1-1EBCA990DFC3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3794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7568" y="260649"/>
            <a:ext cx="7772400" cy="1470025"/>
          </a:xfrm>
        </p:spPr>
        <p:txBody>
          <a:bodyPr/>
          <a:lstStyle/>
          <a:p>
            <a:r>
              <a:rPr lang="en-CA" dirty="0"/>
              <a:t>-ER Verbs (</a:t>
            </a:r>
            <a:r>
              <a:rPr lang="en-CA" dirty="0" err="1"/>
              <a:t>pg</a:t>
            </a:r>
            <a:r>
              <a:rPr lang="en-CA" dirty="0"/>
              <a:t> 76)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536" y="1700808"/>
            <a:ext cx="7408912" cy="4392488"/>
          </a:xfrm>
        </p:spPr>
        <p:txBody>
          <a:bodyPr/>
          <a:lstStyle/>
          <a:p>
            <a:r>
              <a:rPr lang="en-CA" dirty="0">
                <a:solidFill>
                  <a:schemeClr val="tx1"/>
                </a:solidFill>
              </a:rPr>
              <a:t>Present tense conjugations of </a:t>
            </a:r>
            <a:r>
              <a:rPr lang="en-CA" b="1" dirty="0">
                <a:solidFill>
                  <a:schemeClr val="tx1"/>
                </a:solidFill>
              </a:rPr>
              <a:t>-</a:t>
            </a:r>
            <a:r>
              <a:rPr lang="en-CA" b="1" dirty="0" err="1">
                <a:solidFill>
                  <a:schemeClr val="tx1"/>
                </a:solidFill>
              </a:rPr>
              <a:t>er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verbs:</a:t>
            </a:r>
          </a:p>
          <a:p>
            <a:endParaRPr lang="en-CA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Most verbs ending in </a:t>
            </a:r>
            <a:r>
              <a:rPr lang="en-CA" b="1" dirty="0">
                <a:solidFill>
                  <a:schemeClr val="tx1"/>
                </a:solidFill>
              </a:rPr>
              <a:t>-</a:t>
            </a:r>
            <a:r>
              <a:rPr lang="en-CA" b="1" dirty="0" err="1">
                <a:solidFill>
                  <a:schemeClr val="tx1"/>
                </a:solidFill>
              </a:rPr>
              <a:t>er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that we have seen </a:t>
            </a:r>
            <a:r>
              <a:rPr lang="en-CA" b="1" dirty="0">
                <a:solidFill>
                  <a:schemeClr val="tx1"/>
                </a:solidFill>
              </a:rPr>
              <a:t>(except </a:t>
            </a:r>
            <a:r>
              <a:rPr lang="en-CA" b="1" dirty="0" err="1">
                <a:solidFill>
                  <a:schemeClr val="tx1"/>
                </a:solidFill>
              </a:rPr>
              <a:t>aller</a:t>
            </a:r>
            <a:r>
              <a:rPr lang="en-CA" b="1" dirty="0">
                <a:solidFill>
                  <a:schemeClr val="tx1"/>
                </a:solidFill>
              </a:rPr>
              <a:t>), </a:t>
            </a:r>
            <a:r>
              <a:rPr lang="en-CA" dirty="0">
                <a:solidFill>
                  <a:schemeClr val="tx1"/>
                </a:solidFill>
              </a:rPr>
              <a:t>are conjugated in the </a:t>
            </a:r>
            <a:r>
              <a:rPr lang="en-CA" b="1" dirty="0">
                <a:solidFill>
                  <a:schemeClr val="tx1"/>
                </a:solidFill>
              </a:rPr>
              <a:t>present tense </a:t>
            </a:r>
            <a:r>
              <a:rPr lang="en-CA" dirty="0">
                <a:solidFill>
                  <a:schemeClr val="tx1"/>
                </a:solidFill>
              </a:rPr>
              <a:t>by:</a:t>
            </a:r>
          </a:p>
        </p:txBody>
      </p:sp>
    </p:spTree>
    <p:extLst>
      <p:ext uri="{BB962C8B-B14F-4D97-AF65-F5344CB8AC3E}">
        <p14:creationId xmlns:p14="http://schemas.microsoft.com/office/powerpoint/2010/main" val="185643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95700" y="764373"/>
            <a:ext cx="6377940" cy="1293028"/>
          </a:xfrm>
        </p:spPr>
        <p:txBody>
          <a:bodyPr>
            <a:normAutofit fontScale="90000"/>
          </a:bodyPr>
          <a:lstStyle/>
          <a:p>
            <a:r>
              <a:rPr lang="en-CA" dirty="0"/>
              <a:t>Placement of Adverbs (</a:t>
            </a:r>
            <a:r>
              <a:rPr lang="en-CA" dirty="0" err="1"/>
              <a:t>pg</a:t>
            </a:r>
            <a:r>
              <a:rPr lang="en-CA" dirty="0"/>
              <a:t> 76, </a:t>
            </a:r>
            <a:r>
              <a:rPr lang="en-CA" dirty="0" err="1"/>
              <a:t>ch.</a:t>
            </a:r>
            <a:r>
              <a:rPr lang="en-CA" dirty="0"/>
              <a:t> 2, competence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360" y="2194560"/>
            <a:ext cx="7955280" cy="4618816"/>
          </a:xfrm>
        </p:spPr>
        <p:txBody>
          <a:bodyPr>
            <a:normAutofit lnSpcReduction="10000"/>
          </a:bodyPr>
          <a:lstStyle/>
          <a:p>
            <a:r>
              <a:rPr lang="en-CA" dirty="0"/>
              <a:t>Adverbs such as </a:t>
            </a:r>
            <a:r>
              <a:rPr lang="en-CA" b="1" dirty="0" err="1"/>
              <a:t>bien</a:t>
            </a:r>
            <a:r>
              <a:rPr lang="en-CA" b="1" dirty="0"/>
              <a:t>, </a:t>
            </a:r>
            <a:r>
              <a:rPr lang="en-CA" b="1" dirty="0" err="1"/>
              <a:t>souvent</a:t>
            </a:r>
            <a:r>
              <a:rPr lang="en-CA" b="1" dirty="0"/>
              <a:t>, </a:t>
            </a:r>
            <a:r>
              <a:rPr lang="en-CA" b="1" dirty="0" err="1"/>
              <a:t>rarement</a:t>
            </a:r>
            <a:r>
              <a:rPr lang="en-CA" b="1" dirty="0"/>
              <a:t>, beaucoup, </a:t>
            </a:r>
            <a:r>
              <a:rPr lang="en-CA" b="1" dirty="0" err="1"/>
              <a:t>toujours</a:t>
            </a:r>
            <a:r>
              <a:rPr lang="en-CA" b="1" dirty="0"/>
              <a:t>, </a:t>
            </a:r>
            <a:r>
              <a:rPr lang="en-CA" b="1" dirty="0" err="1"/>
              <a:t>presque</a:t>
            </a:r>
            <a:r>
              <a:rPr lang="en-CA" b="1" dirty="0"/>
              <a:t>, </a:t>
            </a:r>
            <a:r>
              <a:rPr lang="fr-FR" b="1" dirty="0"/>
              <a:t>jusqu’</a:t>
            </a:r>
            <a:r>
              <a:rPr lang="fr-CA" b="1" dirty="0"/>
              <a:t>à</a:t>
            </a:r>
            <a:r>
              <a:rPr lang="en-CA" b="1" dirty="0"/>
              <a:t>, </a:t>
            </a:r>
            <a:r>
              <a:rPr lang="en-CA" b="1" dirty="0" err="1"/>
              <a:t>quand</a:t>
            </a:r>
            <a:r>
              <a:rPr lang="en-CA" b="1" dirty="0"/>
              <a:t>, and </a:t>
            </a:r>
            <a:r>
              <a:rPr lang="en-CA" b="1" dirty="0" err="1"/>
              <a:t>mieux</a:t>
            </a:r>
            <a:r>
              <a:rPr lang="en-CA" dirty="0"/>
              <a:t> which tell how well, how often, or how much you do something are generally placed </a:t>
            </a:r>
            <a:r>
              <a:rPr lang="en-CA" b="1" dirty="0"/>
              <a:t>directly after the conjugated verb.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/>
              <a:t>Ex: Je </a:t>
            </a:r>
            <a:r>
              <a:rPr lang="en-CA" dirty="0" err="1"/>
              <a:t>regarde</a:t>
            </a:r>
            <a:r>
              <a:rPr lang="en-CA" dirty="0"/>
              <a:t> </a:t>
            </a:r>
            <a:r>
              <a:rPr lang="en-CA" b="1" dirty="0" err="1"/>
              <a:t>rarement</a:t>
            </a:r>
            <a:r>
              <a:rPr lang="en-CA" b="1" dirty="0"/>
              <a:t> </a:t>
            </a:r>
            <a:r>
              <a:rPr lang="en-CA" dirty="0"/>
              <a:t>la </a:t>
            </a:r>
            <a:r>
              <a:rPr lang="fr-FR" dirty="0"/>
              <a:t>télévision.</a:t>
            </a:r>
          </a:p>
          <a:p>
            <a:pPr marL="0" indent="0">
              <a:buNone/>
            </a:pPr>
            <a:r>
              <a:rPr lang="fr-FR" dirty="0"/>
              <a:t>Ex: Je fais </a:t>
            </a:r>
            <a:r>
              <a:rPr lang="fr-FR" b="1" dirty="0"/>
              <a:t>bien </a:t>
            </a:r>
            <a:r>
              <a:rPr lang="fr-FR" dirty="0"/>
              <a:t>mes devoirs.</a:t>
            </a:r>
          </a:p>
          <a:p>
            <a:pPr marL="0" indent="0">
              <a:buNone/>
            </a:pPr>
            <a:r>
              <a:rPr lang="fr-FR" dirty="0"/>
              <a:t>Ex: J’aime </a:t>
            </a:r>
            <a:r>
              <a:rPr lang="fr-FR" b="1" dirty="0"/>
              <a:t>toujours </a:t>
            </a:r>
            <a:r>
              <a:rPr lang="fr-FR" dirty="0"/>
              <a:t>faire du sport.</a:t>
            </a:r>
          </a:p>
          <a:p>
            <a:pPr marL="0" indent="0">
              <a:buNone/>
            </a:pPr>
            <a:r>
              <a:rPr lang="fr-FR" dirty="0"/>
              <a:t>Ex: Je </a:t>
            </a:r>
            <a:r>
              <a:rPr lang="fr-FR" b="1" i="1" dirty="0"/>
              <a:t>ne</a:t>
            </a:r>
            <a:r>
              <a:rPr lang="fr-FR" dirty="0"/>
              <a:t> mange </a:t>
            </a:r>
            <a:r>
              <a:rPr lang="fr-FR" b="1" i="1" dirty="0"/>
              <a:t>jamais</a:t>
            </a:r>
            <a:r>
              <a:rPr lang="fr-FR" i="1" dirty="0"/>
              <a:t> </a:t>
            </a:r>
            <a:r>
              <a:rPr lang="fr-FR" dirty="0"/>
              <a:t>de fruits.</a:t>
            </a:r>
          </a:p>
          <a:p>
            <a:pPr marL="0" indent="0">
              <a:buNone/>
            </a:pPr>
            <a:r>
              <a:rPr lang="fr-FR" dirty="0"/>
              <a:t>Notice </a:t>
            </a:r>
            <a:r>
              <a:rPr lang="fr-FR" dirty="0" err="1"/>
              <a:t>that</a:t>
            </a:r>
            <a:r>
              <a:rPr lang="fr-FR" dirty="0"/>
              <a:t> in the </a:t>
            </a:r>
            <a:r>
              <a:rPr lang="fr-FR" b="1" dirty="0" err="1"/>
              <a:t>negative</a:t>
            </a:r>
            <a:r>
              <a:rPr lang="fr-FR" dirty="0"/>
              <a:t> </a:t>
            </a:r>
            <a:r>
              <a:rPr lang="fr-FR"/>
              <a:t>examples </a:t>
            </a:r>
            <a:r>
              <a:rPr lang="fr-FR" dirty="0" err="1"/>
              <a:t>that</a:t>
            </a:r>
            <a:r>
              <a:rPr lang="fr-FR" dirty="0"/>
              <a:t> the expression </a:t>
            </a:r>
            <a:r>
              <a:rPr lang="fr-FR" i="1" dirty="0"/>
              <a:t>ne … jamais </a:t>
            </a:r>
            <a:r>
              <a:rPr lang="fr-FR" dirty="0" err="1"/>
              <a:t>follows</a:t>
            </a:r>
            <a:r>
              <a:rPr lang="fr-FR" dirty="0"/>
              <a:t> the </a:t>
            </a:r>
            <a:r>
              <a:rPr lang="fr-FR" dirty="0" err="1"/>
              <a:t>same</a:t>
            </a:r>
            <a:r>
              <a:rPr lang="fr-FR" dirty="0"/>
              <a:t> placement </a:t>
            </a:r>
            <a:r>
              <a:rPr lang="fr-FR" dirty="0" err="1"/>
              <a:t>rule</a:t>
            </a:r>
            <a:r>
              <a:rPr lang="fr-FR" dirty="0"/>
              <a:t> as </a:t>
            </a:r>
            <a:r>
              <a:rPr lang="fr-FR" i="1" dirty="0"/>
              <a:t>ne … pas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740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Placement of Adverbs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Adverbs such as </a:t>
            </a:r>
            <a:r>
              <a:rPr lang="en-CA" b="1" dirty="0" err="1"/>
              <a:t>D’abord</a:t>
            </a:r>
            <a:r>
              <a:rPr lang="en-CA" b="1" dirty="0"/>
              <a:t>, </a:t>
            </a:r>
            <a:r>
              <a:rPr lang="en-CA" b="1" dirty="0" err="1"/>
              <a:t>quelquefois</a:t>
            </a:r>
            <a:r>
              <a:rPr lang="en-CA" b="1" dirty="0"/>
              <a:t>, </a:t>
            </a:r>
            <a:r>
              <a:rPr lang="en-CA" dirty="0"/>
              <a:t>and </a:t>
            </a:r>
            <a:r>
              <a:rPr lang="en-CA" b="1" dirty="0" err="1"/>
              <a:t>d’habitude</a:t>
            </a:r>
            <a:r>
              <a:rPr lang="en-CA" dirty="0"/>
              <a:t> may be placed at the </a:t>
            </a:r>
            <a:r>
              <a:rPr lang="en-CA" b="1" dirty="0"/>
              <a:t>beginning </a:t>
            </a:r>
            <a:r>
              <a:rPr lang="en-CA" dirty="0"/>
              <a:t>or at the </a:t>
            </a:r>
            <a:r>
              <a:rPr lang="en-CA" b="1" dirty="0"/>
              <a:t>end </a:t>
            </a:r>
            <a:r>
              <a:rPr lang="en-CA" dirty="0"/>
              <a:t>of the clause, or directly after the </a:t>
            </a:r>
            <a:r>
              <a:rPr lang="en-CA" b="1" dirty="0"/>
              <a:t>conjugated</a:t>
            </a:r>
            <a:r>
              <a:rPr lang="en-CA" dirty="0"/>
              <a:t> verb.</a:t>
            </a:r>
            <a:endParaRPr lang="en-CA" b="1" dirty="0"/>
          </a:p>
          <a:p>
            <a:endParaRPr lang="en-CA" dirty="0"/>
          </a:p>
          <a:p>
            <a:r>
              <a:rPr lang="en-CA" dirty="0"/>
              <a:t>Ex: </a:t>
            </a:r>
            <a:r>
              <a:rPr lang="en-CA" b="1" dirty="0" err="1"/>
              <a:t>Quelquefois</a:t>
            </a:r>
            <a:r>
              <a:rPr lang="en-CA" b="1" dirty="0"/>
              <a:t>, </a:t>
            </a:r>
            <a:r>
              <a:rPr lang="en-CA" dirty="0"/>
              <a:t>je </a:t>
            </a:r>
            <a:r>
              <a:rPr lang="en-CA" dirty="0" err="1"/>
              <a:t>fais</a:t>
            </a:r>
            <a:r>
              <a:rPr lang="en-CA" dirty="0"/>
              <a:t> du </a:t>
            </a:r>
            <a:r>
              <a:rPr lang="fr-FR" dirty="0"/>
              <a:t>vélo</a:t>
            </a:r>
            <a:r>
              <a:rPr lang="en-CA" dirty="0"/>
              <a:t>.</a:t>
            </a:r>
          </a:p>
          <a:p>
            <a:pPr marL="0" indent="0">
              <a:buNone/>
            </a:pPr>
            <a:r>
              <a:rPr lang="en-CA" dirty="0"/>
              <a:t>			</a:t>
            </a:r>
            <a:r>
              <a:rPr lang="en-CA" b="1" dirty="0"/>
              <a:t>OR</a:t>
            </a:r>
          </a:p>
          <a:p>
            <a:pPr marL="0" indent="0">
              <a:buNone/>
            </a:pPr>
            <a:r>
              <a:rPr lang="en-CA" dirty="0"/>
              <a:t>	Je </a:t>
            </a:r>
            <a:r>
              <a:rPr lang="en-CA" dirty="0" err="1"/>
              <a:t>fais</a:t>
            </a:r>
            <a:r>
              <a:rPr lang="en-CA" dirty="0"/>
              <a:t> </a:t>
            </a:r>
            <a:r>
              <a:rPr lang="en-CA" b="1" dirty="0" err="1"/>
              <a:t>quelquefois</a:t>
            </a:r>
            <a:r>
              <a:rPr lang="en-CA" b="1" dirty="0"/>
              <a:t> </a:t>
            </a:r>
            <a:r>
              <a:rPr lang="en-CA" dirty="0"/>
              <a:t>du </a:t>
            </a:r>
            <a:r>
              <a:rPr lang="fr-FR" dirty="0"/>
              <a:t>vélo.</a:t>
            </a:r>
          </a:p>
          <a:p>
            <a:pPr marL="0" indent="0">
              <a:buNone/>
            </a:pPr>
            <a:r>
              <a:rPr lang="fr-FR" dirty="0"/>
              <a:t>			</a:t>
            </a:r>
            <a:r>
              <a:rPr lang="fr-FR" b="1" dirty="0"/>
              <a:t>OR</a:t>
            </a:r>
            <a:r>
              <a:rPr lang="en-CA" dirty="0"/>
              <a:t> </a:t>
            </a:r>
          </a:p>
          <a:p>
            <a:pPr marL="0" indent="0">
              <a:buNone/>
            </a:pPr>
            <a:r>
              <a:rPr lang="en-CA" dirty="0"/>
              <a:t>	Je </a:t>
            </a:r>
            <a:r>
              <a:rPr lang="en-CA" dirty="0" err="1"/>
              <a:t>fais</a:t>
            </a:r>
            <a:r>
              <a:rPr lang="en-CA" dirty="0"/>
              <a:t> du </a:t>
            </a:r>
            <a:r>
              <a:rPr lang="fr-FR" dirty="0"/>
              <a:t>vélo</a:t>
            </a:r>
            <a:r>
              <a:rPr lang="en-CA" dirty="0"/>
              <a:t> </a:t>
            </a:r>
            <a:r>
              <a:rPr lang="en-CA" b="1" dirty="0" err="1"/>
              <a:t>quelquefois</a:t>
            </a:r>
            <a:r>
              <a:rPr lang="en-CA" b="1" dirty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975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332656"/>
            <a:ext cx="8229600" cy="6048672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1) Dropping the </a:t>
            </a:r>
            <a:r>
              <a:rPr lang="en-CA" b="1" dirty="0">
                <a:solidFill>
                  <a:schemeClr val="tx1"/>
                </a:solidFill>
              </a:rPr>
              <a:t>-</a:t>
            </a:r>
            <a:r>
              <a:rPr lang="en-CA" b="1" dirty="0" err="1">
                <a:solidFill>
                  <a:schemeClr val="tx1"/>
                </a:solidFill>
              </a:rPr>
              <a:t>er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ending</a:t>
            </a:r>
          </a:p>
          <a:p>
            <a:r>
              <a:rPr lang="en-CA" dirty="0">
                <a:solidFill>
                  <a:schemeClr val="tx1"/>
                </a:solidFill>
              </a:rPr>
              <a:t>2) Adding the following endings: </a:t>
            </a:r>
            <a:r>
              <a:rPr lang="en-CA" b="1" dirty="0">
                <a:solidFill>
                  <a:schemeClr val="tx1"/>
                </a:solidFill>
              </a:rPr>
              <a:t>-e, -es, -e</a:t>
            </a:r>
            <a:r>
              <a:rPr lang="en-CA" b="1" dirty="0"/>
              <a:t>, </a:t>
            </a:r>
            <a:r>
              <a:rPr lang="en-CA" b="1" dirty="0">
                <a:solidFill>
                  <a:schemeClr val="tx1"/>
                </a:solidFill>
              </a:rPr>
              <a:t>-</a:t>
            </a:r>
            <a:r>
              <a:rPr lang="en-CA" b="1" dirty="0" err="1">
                <a:solidFill>
                  <a:schemeClr val="tx1"/>
                </a:solidFill>
              </a:rPr>
              <a:t>ons</a:t>
            </a:r>
            <a:r>
              <a:rPr lang="en-CA" b="1" dirty="0"/>
              <a:t>, -</a:t>
            </a:r>
            <a:r>
              <a:rPr lang="en-CA" b="1" dirty="0" err="1"/>
              <a:t>ez</a:t>
            </a:r>
            <a:r>
              <a:rPr lang="en-CA" b="1" dirty="0"/>
              <a:t>, -</a:t>
            </a:r>
            <a:r>
              <a:rPr lang="en-CA" b="1" dirty="0" err="1"/>
              <a:t>ent</a:t>
            </a:r>
            <a:endParaRPr lang="en-CA" b="1" dirty="0"/>
          </a:p>
          <a:p>
            <a:pPr marL="0" indent="0">
              <a:buNone/>
            </a:pPr>
            <a:endParaRPr lang="en-CA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dirty="0"/>
              <a:t>Ex: Chanter (to sing)</a:t>
            </a:r>
          </a:p>
          <a:p>
            <a:pPr marL="0" indent="0">
              <a:buNone/>
            </a:pPr>
            <a:r>
              <a:rPr lang="en-CA" dirty="0"/>
              <a:t>	Je </a:t>
            </a:r>
            <a:r>
              <a:rPr lang="en-CA" dirty="0" err="1"/>
              <a:t>chant</a:t>
            </a:r>
            <a:r>
              <a:rPr lang="en-CA" b="1" dirty="0" err="1"/>
              <a:t>e</a:t>
            </a:r>
            <a:r>
              <a:rPr lang="en-CA" b="1" dirty="0"/>
              <a:t>			</a:t>
            </a:r>
            <a:r>
              <a:rPr lang="en-CA" dirty="0"/>
              <a:t>Nous </a:t>
            </a:r>
            <a:r>
              <a:rPr lang="en-CA" dirty="0" err="1"/>
              <a:t>chant</a:t>
            </a:r>
            <a:r>
              <a:rPr lang="en-CA" b="1" dirty="0" err="1"/>
              <a:t>ons</a:t>
            </a:r>
            <a:endParaRPr lang="en-CA" b="1" dirty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err="1"/>
              <a:t>Tu</a:t>
            </a:r>
            <a:r>
              <a:rPr lang="en-CA" dirty="0"/>
              <a:t> </a:t>
            </a:r>
            <a:r>
              <a:rPr lang="en-CA" dirty="0" err="1"/>
              <a:t>chant</a:t>
            </a:r>
            <a:r>
              <a:rPr lang="en-CA" b="1" dirty="0" err="1"/>
              <a:t>es</a:t>
            </a:r>
            <a:r>
              <a:rPr lang="en-CA" b="1" dirty="0"/>
              <a:t>			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chant</a:t>
            </a:r>
            <a:r>
              <a:rPr lang="en-CA" b="1" dirty="0" err="1"/>
              <a:t>ez</a:t>
            </a:r>
            <a:endParaRPr lang="en-CA" b="1" dirty="0"/>
          </a:p>
          <a:p>
            <a:pPr marL="0" indent="0">
              <a:buNone/>
            </a:pPr>
            <a:r>
              <a:rPr lang="en-CA" dirty="0">
                <a:solidFill>
                  <a:schemeClr val="tx1"/>
                </a:solidFill>
              </a:rPr>
              <a:t>	Il/Elle </a:t>
            </a:r>
            <a:r>
              <a:rPr lang="en-CA" dirty="0" err="1">
                <a:solidFill>
                  <a:schemeClr val="tx1"/>
                </a:solidFill>
              </a:rPr>
              <a:t>chant</a:t>
            </a:r>
            <a:r>
              <a:rPr lang="en-CA" b="1" dirty="0" err="1">
                <a:solidFill>
                  <a:schemeClr val="tx1"/>
                </a:solidFill>
              </a:rPr>
              <a:t>e</a:t>
            </a:r>
            <a:r>
              <a:rPr lang="en-CA" dirty="0">
                <a:solidFill>
                  <a:schemeClr val="tx1"/>
                </a:solidFill>
              </a:rPr>
              <a:t>		            </a:t>
            </a:r>
            <a:r>
              <a:rPr lang="en-CA" dirty="0" err="1">
                <a:solidFill>
                  <a:schemeClr val="tx1"/>
                </a:solidFill>
              </a:rPr>
              <a:t>Ils</a:t>
            </a:r>
            <a:r>
              <a:rPr lang="en-CA" dirty="0"/>
              <a:t>/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chant</a:t>
            </a:r>
            <a:r>
              <a:rPr lang="en-CA" b="1" dirty="0" err="1"/>
              <a:t>ent</a:t>
            </a:r>
            <a:endParaRPr lang="en-CA" dirty="0">
              <a:solidFill>
                <a:schemeClr val="tx1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1616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is the present tense? (</a:t>
            </a:r>
            <a:r>
              <a:rPr lang="en-CA" dirty="0" err="1"/>
              <a:t>pg</a:t>
            </a:r>
            <a:r>
              <a:rPr lang="en-CA" dirty="0"/>
              <a:t> 76)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The present tense can be expressed in 3 ways in English: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Je </a:t>
            </a:r>
            <a:r>
              <a:rPr lang="en-CA" dirty="0" err="1"/>
              <a:t>joue</a:t>
            </a:r>
            <a:r>
              <a:rPr lang="en-CA" dirty="0"/>
              <a:t> =  1) I play.</a:t>
            </a:r>
          </a:p>
          <a:p>
            <a:pPr marL="0" indent="0">
              <a:buNone/>
            </a:pPr>
            <a:r>
              <a:rPr lang="en-CA" dirty="0"/>
              <a:t>		   2) I am playing.</a:t>
            </a:r>
          </a:p>
          <a:p>
            <a:pPr marL="0" indent="0">
              <a:buNone/>
            </a:pPr>
            <a:r>
              <a:rPr lang="en-CA" dirty="0"/>
              <a:t>		   3) I do play.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Nous </a:t>
            </a:r>
            <a:r>
              <a:rPr lang="en-CA" dirty="0" err="1"/>
              <a:t>habitons</a:t>
            </a:r>
            <a:r>
              <a:rPr lang="en-CA" dirty="0"/>
              <a:t> =  1) We live.</a:t>
            </a:r>
          </a:p>
          <a:p>
            <a:pPr marL="0" indent="0">
              <a:buNone/>
            </a:pPr>
            <a:r>
              <a:rPr lang="en-CA" dirty="0"/>
              <a:t>			      2) We are living.</a:t>
            </a:r>
          </a:p>
          <a:p>
            <a:pPr marL="0" indent="0">
              <a:buNone/>
            </a:pPr>
            <a:r>
              <a:rPr lang="en-CA" dirty="0"/>
              <a:t>			      3) We do live.</a:t>
            </a:r>
          </a:p>
        </p:txBody>
      </p:sp>
    </p:spTree>
    <p:extLst>
      <p:ext uri="{BB962C8B-B14F-4D97-AF65-F5344CB8AC3E}">
        <p14:creationId xmlns:p14="http://schemas.microsoft.com/office/powerpoint/2010/main" val="99684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/>
          <a:lstStyle/>
          <a:p>
            <a:r>
              <a:rPr lang="en-CA" dirty="0"/>
              <a:t>Irregular –ER Verbs (</a:t>
            </a:r>
            <a:r>
              <a:rPr lang="en-CA" dirty="0" err="1"/>
              <a:t>pg</a:t>
            </a:r>
            <a:r>
              <a:rPr lang="en-CA" dirty="0"/>
              <a:t> 80)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When the next-to-last syllable of an </a:t>
            </a:r>
            <a:r>
              <a:rPr lang="en-CA" b="1" dirty="0"/>
              <a:t>infinitive</a:t>
            </a:r>
            <a:r>
              <a:rPr lang="en-CA" dirty="0"/>
              <a:t> has an </a:t>
            </a:r>
            <a:r>
              <a:rPr lang="en-CA" b="1" dirty="0"/>
              <a:t>e </a:t>
            </a:r>
            <a:r>
              <a:rPr lang="en-CA" dirty="0"/>
              <a:t>or </a:t>
            </a:r>
            <a:r>
              <a:rPr lang="fr-CA" b="1" dirty="0"/>
              <a:t>é, </a:t>
            </a:r>
            <a:r>
              <a:rPr lang="fr-CA" dirty="0" err="1"/>
              <a:t>this</a:t>
            </a:r>
            <a:r>
              <a:rPr lang="fr-CA" dirty="0"/>
              <a:t> </a:t>
            </a:r>
            <a:r>
              <a:rPr lang="fr-CA" dirty="0" err="1"/>
              <a:t>letter</a:t>
            </a:r>
            <a:r>
              <a:rPr lang="fr-CA" dirty="0"/>
              <a:t> </a:t>
            </a:r>
            <a:r>
              <a:rPr lang="fr-CA" dirty="0" err="1"/>
              <a:t>often</a:t>
            </a:r>
            <a:r>
              <a:rPr lang="fr-CA" dirty="0"/>
              <a:t> changes to </a:t>
            </a:r>
            <a:r>
              <a:rPr lang="fr-CA" b="1" dirty="0"/>
              <a:t>è </a:t>
            </a:r>
            <a:r>
              <a:rPr lang="fr-CA" dirty="0"/>
              <a:t>in all </a:t>
            </a:r>
            <a:r>
              <a:rPr lang="fr-CA" dirty="0" err="1"/>
              <a:t>forms</a:t>
            </a:r>
            <a:r>
              <a:rPr lang="fr-CA" dirty="0"/>
              <a:t> </a:t>
            </a:r>
            <a:r>
              <a:rPr lang="fr-CA" dirty="0" err="1"/>
              <a:t>except</a:t>
            </a:r>
            <a:r>
              <a:rPr lang="fr-CA" dirty="0"/>
              <a:t> </a:t>
            </a:r>
            <a:r>
              <a:rPr lang="fr-CA" b="1" dirty="0"/>
              <a:t>nous </a:t>
            </a:r>
            <a:r>
              <a:rPr lang="fr-CA" dirty="0"/>
              <a:t>and </a:t>
            </a:r>
            <a:r>
              <a:rPr lang="fr-CA" b="1" dirty="0"/>
              <a:t>vous</a:t>
            </a:r>
          </a:p>
          <a:p>
            <a:pPr marL="0" indent="0">
              <a:buNone/>
            </a:pPr>
            <a:endParaRPr lang="fr-CA" b="1" dirty="0"/>
          </a:p>
          <a:p>
            <a:pPr lvl="0"/>
            <a:r>
              <a:rPr lang="fr-CA" dirty="0"/>
              <a:t>Ex: Préférer (to </a:t>
            </a:r>
            <a:r>
              <a:rPr lang="fr-CA" dirty="0" err="1"/>
              <a:t>prefer</a:t>
            </a:r>
            <a:r>
              <a:rPr lang="fr-CA" dirty="0"/>
              <a:t>):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Je préf</a:t>
            </a:r>
            <a:r>
              <a:rPr lang="fr-CA" b="1" dirty="0"/>
              <a:t>è</a:t>
            </a:r>
            <a:r>
              <a:rPr lang="fr-CA" dirty="0"/>
              <a:t>re				Nous préférons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Tu préf</a:t>
            </a:r>
            <a:r>
              <a:rPr lang="fr-CA" b="1" dirty="0"/>
              <a:t>è</a:t>
            </a:r>
            <a:r>
              <a:rPr lang="fr-CA" dirty="0"/>
              <a:t>res				Vous préférez</a:t>
            </a:r>
            <a:endParaRPr lang="en-CA" dirty="0"/>
          </a:p>
          <a:p>
            <a:pPr marL="0" indent="0">
              <a:buNone/>
            </a:pPr>
            <a:r>
              <a:rPr lang="fr-CA" dirty="0"/>
              <a:t>Il/Elle préf</a:t>
            </a:r>
            <a:r>
              <a:rPr lang="fr-CA" b="1" dirty="0"/>
              <a:t>è</a:t>
            </a:r>
            <a:r>
              <a:rPr lang="fr-CA" dirty="0"/>
              <a:t>re			            Ils/Elles préf</a:t>
            </a:r>
            <a:r>
              <a:rPr lang="fr-CA" b="1" dirty="0"/>
              <a:t>è</a:t>
            </a:r>
            <a:r>
              <a:rPr lang="fr-CA" dirty="0"/>
              <a:t>rent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fr-CA" dirty="0" err="1"/>
              <a:t>Verbs</a:t>
            </a:r>
            <a:r>
              <a:rPr lang="fr-CA" dirty="0"/>
              <a:t> in </a:t>
            </a:r>
            <a:r>
              <a:rPr lang="fr-CA" dirty="0" err="1"/>
              <a:t>chapter</a:t>
            </a:r>
            <a:r>
              <a:rPr lang="fr-CA" dirty="0"/>
              <a:t> 2 </a:t>
            </a:r>
            <a:r>
              <a:rPr lang="fr-CA" dirty="0" err="1"/>
              <a:t>that</a:t>
            </a:r>
            <a:r>
              <a:rPr lang="fr-CA" dirty="0"/>
              <a:t> </a:t>
            </a:r>
            <a:r>
              <a:rPr lang="fr-CA" dirty="0" err="1"/>
              <a:t>follow</a:t>
            </a:r>
            <a:r>
              <a:rPr lang="fr-CA" dirty="0"/>
              <a:t> </a:t>
            </a:r>
            <a:r>
              <a:rPr lang="fr-CA" dirty="0" err="1"/>
              <a:t>this</a:t>
            </a:r>
            <a:r>
              <a:rPr lang="fr-CA" dirty="0"/>
              <a:t> pattern: Préférer and Répéter.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65757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Irregular –ER Verbs (</a:t>
            </a:r>
            <a:r>
              <a:rPr lang="en-CA" dirty="0" err="1"/>
              <a:t>pg</a:t>
            </a:r>
            <a:r>
              <a:rPr lang="en-CA" dirty="0"/>
              <a:t> 80)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In verbs with infinitives ending in </a:t>
            </a:r>
            <a:r>
              <a:rPr lang="en-CA" b="1" dirty="0"/>
              <a:t>–</a:t>
            </a:r>
            <a:r>
              <a:rPr lang="en-CA" b="1" dirty="0" err="1"/>
              <a:t>yer</a:t>
            </a:r>
            <a:r>
              <a:rPr lang="en-CA" b="1" dirty="0"/>
              <a:t>, </a:t>
            </a:r>
            <a:r>
              <a:rPr lang="en-CA" dirty="0"/>
              <a:t>the </a:t>
            </a:r>
            <a:r>
              <a:rPr lang="en-CA" b="1" dirty="0"/>
              <a:t>y </a:t>
            </a:r>
            <a:r>
              <a:rPr lang="en-CA" dirty="0"/>
              <a:t>changes to </a:t>
            </a:r>
            <a:r>
              <a:rPr lang="en-CA" b="1" dirty="0" err="1"/>
              <a:t>i</a:t>
            </a:r>
            <a:r>
              <a:rPr lang="en-CA" b="1" dirty="0"/>
              <a:t> </a:t>
            </a:r>
            <a:r>
              <a:rPr lang="en-CA" dirty="0"/>
              <a:t>in all forms except </a:t>
            </a:r>
            <a:r>
              <a:rPr lang="en-CA" b="1" dirty="0"/>
              <a:t>nous </a:t>
            </a:r>
            <a:r>
              <a:rPr lang="en-CA" dirty="0"/>
              <a:t>and </a:t>
            </a:r>
            <a:r>
              <a:rPr lang="en-CA" b="1" dirty="0" err="1"/>
              <a:t>vous</a:t>
            </a:r>
            <a:r>
              <a:rPr lang="en-CA" b="1" dirty="0"/>
              <a:t>.</a:t>
            </a:r>
          </a:p>
          <a:p>
            <a:r>
              <a:rPr lang="en-CA" dirty="0"/>
              <a:t>Ex: </a:t>
            </a:r>
            <a:r>
              <a:rPr lang="en-CA" dirty="0" err="1"/>
              <a:t>Envoyer</a:t>
            </a:r>
            <a:r>
              <a:rPr lang="en-CA" dirty="0"/>
              <a:t> (to send)</a:t>
            </a:r>
          </a:p>
          <a:p>
            <a:pPr marL="0" indent="0">
              <a:buNone/>
            </a:pPr>
            <a:r>
              <a:rPr lang="en-CA" dirty="0" err="1"/>
              <a:t>J’envo</a:t>
            </a:r>
            <a:r>
              <a:rPr lang="en-CA" b="1" dirty="0" err="1"/>
              <a:t>i</a:t>
            </a:r>
            <a:r>
              <a:rPr lang="en-CA" dirty="0" err="1"/>
              <a:t>e</a:t>
            </a:r>
            <a:r>
              <a:rPr lang="en-CA" dirty="0"/>
              <a:t>				Nous </a:t>
            </a:r>
            <a:r>
              <a:rPr lang="en-CA" dirty="0" err="1"/>
              <a:t>envoyons</a:t>
            </a:r>
            <a:endParaRPr lang="en-CA" dirty="0"/>
          </a:p>
          <a:p>
            <a:pPr marL="0" indent="0">
              <a:buNone/>
            </a:pPr>
            <a:r>
              <a:rPr lang="en-CA" dirty="0" err="1"/>
              <a:t>Tu</a:t>
            </a:r>
            <a:r>
              <a:rPr lang="en-CA" dirty="0"/>
              <a:t> </a:t>
            </a:r>
            <a:r>
              <a:rPr lang="en-CA" dirty="0" err="1"/>
              <a:t>envo</a:t>
            </a:r>
            <a:r>
              <a:rPr lang="en-CA" b="1" dirty="0" err="1"/>
              <a:t>i</a:t>
            </a:r>
            <a:r>
              <a:rPr lang="en-CA" dirty="0" err="1"/>
              <a:t>es</a:t>
            </a:r>
            <a:r>
              <a:rPr lang="en-CA" dirty="0"/>
              <a:t>				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envoyez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Il/Elle </a:t>
            </a:r>
            <a:r>
              <a:rPr lang="en-CA" dirty="0" err="1"/>
              <a:t>envo</a:t>
            </a:r>
            <a:r>
              <a:rPr lang="en-CA" b="1" dirty="0" err="1"/>
              <a:t>i</a:t>
            </a:r>
            <a:r>
              <a:rPr lang="en-CA" dirty="0" err="1"/>
              <a:t>e</a:t>
            </a:r>
            <a:r>
              <a:rPr lang="en-CA" dirty="0"/>
              <a:t>			            </a:t>
            </a:r>
            <a:r>
              <a:rPr lang="en-CA" dirty="0" err="1"/>
              <a:t>Ils</a:t>
            </a:r>
            <a:r>
              <a:rPr lang="en-CA" dirty="0"/>
              <a:t>/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envo</a:t>
            </a:r>
            <a:r>
              <a:rPr lang="en-CA" b="1" dirty="0" err="1"/>
              <a:t>i</a:t>
            </a:r>
            <a:r>
              <a:rPr lang="en-CA" dirty="0" err="1"/>
              <a:t>ent</a:t>
            </a: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Verbs that follow this form in chapter 2: </a:t>
            </a:r>
            <a:r>
              <a:rPr lang="en-CA" dirty="0" err="1"/>
              <a:t>Envoyer</a:t>
            </a:r>
            <a:r>
              <a:rPr lang="en-CA" dirty="0"/>
              <a:t> and Payer</a:t>
            </a:r>
          </a:p>
          <a:p>
            <a:pPr marL="0" indent="0">
              <a:buNone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6775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Irregular –ER Verbs (</a:t>
            </a:r>
            <a:r>
              <a:rPr lang="en-CA" dirty="0" err="1"/>
              <a:t>pg</a:t>
            </a:r>
            <a:r>
              <a:rPr lang="en-CA" dirty="0"/>
              <a:t> 80)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With verbs ending in </a:t>
            </a:r>
            <a:r>
              <a:rPr lang="en-CA" b="1" dirty="0"/>
              <a:t>–</a:t>
            </a:r>
            <a:r>
              <a:rPr lang="en-CA" b="1" dirty="0" err="1"/>
              <a:t>ger</a:t>
            </a:r>
            <a:r>
              <a:rPr lang="en-CA" b="1" dirty="0"/>
              <a:t>, </a:t>
            </a:r>
            <a:r>
              <a:rPr lang="en-CA" dirty="0"/>
              <a:t>like </a:t>
            </a:r>
            <a:r>
              <a:rPr lang="en-CA" b="1" dirty="0"/>
              <a:t>manger, </a:t>
            </a:r>
            <a:r>
              <a:rPr lang="en-CA" b="1" dirty="0" err="1"/>
              <a:t>nager</a:t>
            </a:r>
            <a:r>
              <a:rPr lang="en-CA" b="1" dirty="0"/>
              <a:t>, </a:t>
            </a:r>
            <a:r>
              <a:rPr lang="en-CA" dirty="0"/>
              <a:t>and </a:t>
            </a:r>
            <a:r>
              <a:rPr lang="en-CA" b="1" dirty="0"/>
              <a:t>voyager, </a:t>
            </a:r>
            <a:r>
              <a:rPr lang="en-CA" dirty="0"/>
              <a:t>an </a:t>
            </a:r>
            <a:r>
              <a:rPr lang="en-CA" b="1" dirty="0"/>
              <a:t>e</a:t>
            </a:r>
            <a:r>
              <a:rPr lang="en-CA" dirty="0"/>
              <a:t> is inserted before the </a:t>
            </a:r>
            <a:r>
              <a:rPr lang="en-CA" b="1" dirty="0"/>
              <a:t>-</a:t>
            </a:r>
            <a:r>
              <a:rPr lang="en-CA" b="1" dirty="0" err="1"/>
              <a:t>ons</a:t>
            </a:r>
            <a:r>
              <a:rPr lang="en-CA" b="1" dirty="0"/>
              <a:t> </a:t>
            </a:r>
            <a:r>
              <a:rPr lang="en-CA" dirty="0"/>
              <a:t>ending in the </a:t>
            </a:r>
            <a:r>
              <a:rPr lang="en-CA" b="1" dirty="0"/>
              <a:t>nous </a:t>
            </a:r>
            <a:r>
              <a:rPr lang="en-CA" dirty="0"/>
              <a:t>form.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Manger (to eat)</a:t>
            </a:r>
          </a:p>
          <a:p>
            <a:pPr marL="0" indent="0">
              <a:buNone/>
            </a:pPr>
            <a:r>
              <a:rPr lang="en-CA" dirty="0"/>
              <a:t>Je mange				Nous </a:t>
            </a:r>
            <a:r>
              <a:rPr lang="en-CA" dirty="0" err="1"/>
              <a:t>mang</a:t>
            </a:r>
            <a:r>
              <a:rPr lang="en-CA" b="1" dirty="0" err="1"/>
              <a:t>e</a:t>
            </a:r>
            <a:r>
              <a:rPr lang="en-CA" dirty="0" err="1"/>
              <a:t>ons</a:t>
            </a:r>
            <a:endParaRPr lang="en-CA" dirty="0"/>
          </a:p>
          <a:p>
            <a:pPr marL="0" indent="0">
              <a:buNone/>
            </a:pPr>
            <a:r>
              <a:rPr lang="en-CA" dirty="0" err="1"/>
              <a:t>Tu</a:t>
            </a:r>
            <a:r>
              <a:rPr lang="en-CA" dirty="0"/>
              <a:t> </a:t>
            </a:r>
            <a:r>
              <a:rPr lang="en-CA" dirty="0" err="1"/>
              <a:t>manges</a:t>
            </a:r>
            <a:r>
              <a:rPr lang="en-CA" dirty="0"/>
              <a:t>				</a:t>
            </a:r>
            <a:r>
              <a:rPr lang="en-CA" dirty="0" err="1"/>
              <a:t>Vous</a:t>
            </a:r>
            <a:r>
              <a:rPr lang="en-CA" dirty="0"/>
              <a:t> </a:t>
            </a:r>
            <a:r>
              <a:rPr lang="en-CA" dirty="0" err="1"/>
              <a:t>mangez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Il/</a:t>
            </a:r>
            <a:r>
              <a:rPr lang="en-CA" dirty="0" err="1"/>
              <a:t>elle</a:t>
            </a:r>
            <a:r>
              <a:rPr lang="en-CA" dirty="0"/>
              <a:t> mange			            </a:t>
            </a:r>
            <a:r>
              <a:rPr lang="en-CA" dirty="0" err="1"/>
              <a:t>Ils</a:t>
            </a:r>
            <a:r>
              <a:rPr lang="en-CA" dirty="0"/>
              <a:t>/</a:t>
            </a:r>
            <a:r>
              <a:rPr lang="en-CA" dirty="0" err="1"/>
              <a:t>Elles</a:t>
            </a:r>
            <a:r>
              <a:rPr lang="en-CA" dirty="0"/>
              <a:t> </a:t>
            </a:r>
            <a:r>
              <a:rPr lang="en-CA" dirty="0" err="1"/>
              <a:t>mangent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319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Irregular –ER Verbs (</a:t>
            </a:r>
            <a:r>
              <a:rPr lang="en-CA" dirty="0" err="1"/>
              <a:t>pg</a:t>
            </a:r>
            <a:r>
              <a:rPr lang="en-CA" dirty="0"/>
              <a:t> 80)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With verbs ending in </a:t>
            </a:r>
            <a:r>
              <a:rPr lang="en-CA" b="1" dirty="0"/>
              <a:t>–</a:t>
            </a:r>
            <a:r>
              <a:rPr lang="en-CA" b="1" dirty="0" err="1"/>
              <a:t>cer</a:t>
            </a:r>
            <a:r>
              <a:rPr lang="en-CA" b="1" dirty="0"/>
              <a:t>, </a:t>
            </a:r>
            <a:r>
              <a:rPr lang="en-CA" dirty="0"/>
              <a:t>like </a:t>
            </a:r>
            <a:r>
              <a:rPr lang="en-CA" b="1" dirty="0"/>
              <a:t>commencer</a:t>
            </a:r>
            <a:r>
              <a:rPr lang="en-CA" dirty="0"/>
              <a:t>, the </a:t>
            </a:r>
            <a:r>
              <a:rPr lang="en-CA" b="1" dirty="0"/>
              <a:t>c </a:t>
            </a:r>
            <a:r>
              <a:rPr lang="en-CA" dirty="0"/>
              <a:t>changes to a </a:t>
            </a:r>
            <a:r>
              <a:rPr lang="fr-CA" b="1" dirty="0"/>
              <a:t>ç </a:t>
            </a:r>
            <a:r>
              <a:rPr lang="fr-CA" dirty="0" err="1"/>
              <a:t>before</a:t>
            </a:r>
            <a:r>
              <a:rPr lang="fr-CA" dirty="0"/>
              <a:t> the </a:t>
            </a:r>
            <a:r>
              <a:rPr lang="fr-CA" b="1" dirty="0"/>
              <a:t>–</a:t>
            </a:r>
            <a:r>
              <a:rPr lang="fr-CA" b="1" dirty="0" err="1"/>
              <a:t>ons</a:t>
            </a:r>
            <a:r>
              <a:rPr lang="fr-CA" b="1" dirty="0"/>
              <a:t> </a:t>
            </a:r>
            <a:r>
              <a:rPr lang="fr-CA" dirty="0" err="1"/>
              <a:t>ending</a:t>
            </a:r>
            <a:r>
              <a:rPr lang="fr-CA" dirty="0"/>
              <a:t> in the </a:t>
            </a:r>
            <a:r>
              <a:rPr lang="fr-CA" b="1" dirty="0"/>
              <a:t>nous </a:t>
            </a:r>
            <a:r>
              <a:rPr lang="fr-CA" dirty="0" err="1"/>
              <a:t>form</a:t>
            </a:r>
            <a:r>
              <a:rPr lang="fr-CA" dirty="0"/>
              <a:t>.</a:t>
            </a:r>
          </a:p>
          <a:p>
            <a:pPr marL="0" indent="0">
              <a:buNone/>
            </a:pPr>
            <a:endParaRPr lang="fr-CA" b="1" dirty="0"/>
          </a:p>
          <a:p>
            <a:r>
              <a:rPr lang="fr-CA" dirty="0"/>
              <a:t>Ex: Commencer (to </a:t>
            </a:r>
            <a:r>
              <a:rPr lang="fr-CA" dirty="0" err="1"/>
              <a:t>start</a:t>
            </a:r>
            <a:r>
              <a:rPr lang="fr-CA" dirty="0"/>
              <a:t>, to </a:t>
            </a:r>
            <a:r>
              <a:rPr lang="fr-CA" dirty="0" err="1"/>
              <a:t>begin</a:t>
            </a:r>
            <a:r>
              <a:rPr lang="fr-CA" dirty="0"/>
              <a:t>)</a:t>
            </a:r>
          </a:p>
          <a:p>
            <a:pPr marL="0" indent="0">
              <a:buNone/>
            </a:pPr>
            <a:r>
              <a:rPr lang="fr-CA" dirty="0"/>
              <a:t>Je commence		Nous commen</a:t>
            </a:r>
            <a:r>
              <a:rPr lang="fr-CA" b="1" dirty="0"/>
              <a:t>ç</a:t>
            </a:r>
            <a:r>
              <a:rPr lang="fr-CA" dirty="0"/>
              <a:t>ons</a:t>
            </a:r>
          </a:p>
          <a:p>
            <a:pPr marL="0" indent="0">
              <a:buNone/>
            </a:pPr>
            <a:r>
              <a:rPr lang="fr-CA" dirty="0"/>
              <a:t>Tu commences	            Vous commencez</a:t>
            </a:r>
          </a:p>
          <a:p>
            <a:pPr marL="0" indent="0">
              <a:buNone/>
            </a:pPr>
            <a:r>
              <a:rPr lang="fr-CA" dirty="0"/>
              <a:t>Il/Elle commence	            Ils/Elles commencent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0559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an </a:t>
            </a:r>
            <a:r>
              <a:rPr lang="en-CA" b="1" dirty="0"/>
              <a:t>adverb?</a:t>
            </a:r>
          </a:p>
          <a:p>
            <a:endParaRPr lang="en-CA" b="1" dirty="0"/>
          </a:p>
          <a:p>
            <a:pPr marL="0" indent="0">
              <a:buNone/>
            </a:pPr>
            <a:r>
              <a:rPr lang="en-CA" dirty="0"/>
              <a:t>An </a:t>
            </a:r>
            <a:r>
              <a:rPr lang="en-CA" b="1" dirty="0"/>
              <a:t>adverb </a:t>
            </a:r>
            <a:r>
              <a:rPr lang="en-CA" dirty="0"/>
              <a:t>is a word or phrase that modifies an adjective, a verb, or another adverb with regard to time, place, manner, cause, degree, etc.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Ex: He ate </a:t>
            </a:r>
            <a:r>
              <a:rPr lang="en-CA" b="1" dirty="0"/>
              <a:t>slowly.  </a:t>
            </a:r>
            <a:r>
              <a:rPr lang="en-CA" dirty="0"/>
              <a:t>Responds to the question </a:t>
            </a:r>
            <a:r>
              <a:rPr lang="en-CA" b="1" dirty="0"/>
              <a:t>how did he eat?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942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French Adverbs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list of adverbs to know for chapter 2 is located in “</a:t>
            </a:r>
            <a:r>
              <a:rPr lang="fr-FR" dirty="0"/>
              <a:t>Compétence 2</a:t>
            </a:r>
            <a:r>
              <a:rPr lang="en-US" dirty="0"/>
              <a:t>” of your vocabulary sheet (</a:t>
            </a:r>
            <a:r>
              <a:rPr lang="en-US" dirty="0" err="1"/>
              <a:t>ch.</a:t>
            </a:r>
            <a:r>
              <a:rPr lang="en-US" dirty="0"/>
              <a:t> 2, competence 2 vocab., page </a:t>
            </a:r>
            <a:r>
              <a:rPr lang="en-US"/>
              <a:t>100).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01505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Traînée de condensatio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raînée de condensatio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înée de condensatio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748</Words>
  <Application>Microsoft Office PowerPoint</Application>
  <PresentationFormat>Grand écran</PresentationFormat>
  <Paragraphs>77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Traînée de condensation</vt:lpstr>
      <vt:lpstr>-ER Verbs (pg 76)</vt:lpstr>
      <vt:lpstr>Présentation PowerPoint</vt:lpstr>
      <vt:lpstr>What is the present tense? (pg 76)</vt:lpstr>
      <vt:lpstr>Irregular –ER Verbs (pg 80)</vt:lpstr>
      <vt:lpstr>Irregular –ER Verbs (pg 80)</vt:lpstr>
      <vt:lpstr>Irregular –ER Verbs (pg 80)</vt:lpstr>
      <vt:lpstr>Irregular –ER Verbs (pg 80)</vt:lpstr>
      <vt:lpstr>Adverbs</vt:lpstr>
      <vt:lpstr>French Adverbs</vt:lpstr>
      <vt:lpstr>Placement of Adverbs (pg 76, ch. 2, competence 2)</vt:lpstr>
      <vt:lpstr>Placement of Adverbs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-ER Verbs (pg 76)</dc:title>
  <dc:creator>Jason Cyr</dc:creator>
  <cp:lastModifiedBy>Jason Cyr</cp:lastModifiedBy>
  <cp:revision>1</cp:revision>
  <dcterms:created xsi:type="dcterms:W3CDTF">2019-11-22T01:50:15Z</dcterms:created>
  <dcterms:modified xsi:type="dcterms:W3CDTF">2019-11-22T01:51:17Z</dcterms:modified>
</cp:coreProperties>
</file>